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6858000" cx="12192000"/>
  <p:notesSz cx="6858000" cy="9144000"/>
  <p:embeddedFontLst>
    <p:embeddedFont>
      <p:font typeface="Nunito SemiBold"/>
      <p:regular r:id="rId24"/>
      <p:bold r:id="rId25"/>
      <p:italic r:id="rId26"/>
      <p:boldItalic r:id="rId27"/>
    </p:embeddedFont>
    <p:embeddedFont>
      <p:font typeface="Nuni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NunitoSemiBold-regular.fntdata"/><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NunitoSemiBold-italic.fntdata"/><Relationship Id="rId25" Type="http://schemas.openxmlformats.org/officeDocument/2006/relationships/font" Target="fonts/NunitoSemiBold-bold.fntdata"/><Relationship Id="rId28" Type="http://schemas.openxmlformats.org/officeDocument/2006/relationships/font" Target="fonts/Nunito-regular.fntdata"/><Relationship Id="rId27" Type="http://schemas.openxmlformats.org/officeDocument/2006/relationships/font" Target="fonts/NunitoSemiBold-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Nunito-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Nunito-boldItalic.fntdata"/><Relationship Id="rId30" Type="http://schemas.openxmlformats.org/officeDocument/2006/relationships/font" Target="fonts/Nunito-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856c937a24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856c937a24_0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7" name="Google Shape;267;g856c937a24_0_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856c937a24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856c937a24_0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4" name="Google Shape;284;g856c937a24_0_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856c937a24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856c937a24_0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3" name="Google Shape;293;g856c937a24_0_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856c937a24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856c937a24_0_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4" name="Google Shape;304;g856c937a24_0_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856c937a24_0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856c937a24_0_1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8" name="Google Shape;318;g856c937a24_0_1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856c937a24_0_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856c937a24_0_1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8" name="Google Shape;328;g856c937a24_0_1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856c937a24_0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856c937a24_0_1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4" name="Google Shape;344;g856c937a24_0_1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856c937a24_0_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856c937a24_0_1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3" name="Google Shape;353;g856c937a24_0_1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856c937a24_0_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856c937a24_0_1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5" name="Google Shape;365;g856c937a24_0_1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856c937a24_0_1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856c937a24_0_1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6" name="Google Shape;376;g856c937a24_0_19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9" name="Google Shape;16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6c50318c40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6c50318c40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8" name="Google Shape;178;g6c50318c40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6c50318c4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6c50318c4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sz="1100">
                <a:solidFill>
                  <a:srgbClr val="222222"/>
                </a:solidFill>
                <a:highlight>
                  <a:srgbClr val="FFFFFF"/>
                </a:highlight>
                <a:latin typeface="Arial"/>
                <a:ea typeface="Arial"/>
                <a:cs typeface="Arial"/>
                <a:sym typeface="Arial"/>
              </a:rPr>
              <a:t> Mercy, 0705501016, went to collect her cooker yesterday but found her account has no funds.</a:t>
            </a:r>
            <a:endParaRPr sz="1100">
              <a:solidFill>
                <a:srgbClr val="222222"/>
              </a:solidFill>
              <a:highlight>
                <a:srgbClr val="FFFFFF"/>
              </a:highlight>
              <a:latin typeface="Arial"/>
              <a:ea typeface="Arial"/>
              <a:cs typeface="Arial"/>
              <a:sym typeface="Arial"/>
            </a:endParaRPr>
          </a:p>
          <a:p>
            <a:pPr indent="0" lvl="0" marL="0" rtl="0" algn="l">
              <a:spcBef>
                <a:spcPts val="360"/>
              </a:spcBef>
              <a:spcAft>
                <a:spcPts val="0"/>
              </a:spcAft>
              <a:buNone/>
            </a:pPr>
            <a:r>
              <a:rPr i="1" lang="en-US" sz="1100">
                <a:highlight>
                  <a:srgbClr val="FFFFFF"/>
                </a:highlight>
                <a:latin typeface="Nunito"/>
                <a:ea typeface="Nunito"/>
                <a:cs typeface="Nunito"/>
                <a:sym typeface="Nunito"/>
              </a:rPr>
              <a:t>We had a unique transaction where a customer’s transactions are not showing on KOKO Core ie The customer bought fuel after fulfilment and one month into and this is not reflecting on KOKO core. (254725959317)</a:t>
            </a:r>
            <a:r>
              <a:rPr lang="en-US" sz="1100">
                <a:solidFill>
                  <a:srgbClr val="222222"/>
                </a:solidFill>
                <a:highlight>
                  <a:srgbClr val="FFFFFF"/>
                </a:highlight>
                <a:latin typeface="Arial"/>
                <a:ea typeface="Arial"/>
                <a:cs typeface="Arial"/>
                <a:sym typeface="Arial"/>
              </a:rPr>
              <a:t> . </a:t>
            </a:r>
            <a:endParaRPr sz="1100">
              <a:solidFill>
                <a:srgbClr val="222222"/>
              </a:solidFill>
              <a:highlight>
                <a:srgbClr val="FFFFFF"/>
              </a:highlight>
              <a:latin typeface="Arial"/>
              <a:ea typeface="Arial"/>
              <a:cs typeface="Arial"/>
              <a:sym typeface="Arial"/>
            </a:endParaRPr>
          </a:p>
          <a:p>
            <a:pPr indent="0" lvl="0" marL="0" rtl="0" algn="l">
              <a:spcBef>
                <a:spcPts val="360"/>
              </a:spcBef>
              <a:spcAft>
                <a:spcPts val="0"/>
              </a:spcAft>
              <a:buNone/>
            </a:pPr>
            <a:r>
              <a:t/>
            </a:r>
            <a:endParaRPr sz="1100">
              <a:solidFill>
                <a:srgbClr val="222222"/>
              </a:solidFill>
              <a:highlight>
                <a:srgbClr val="FFFFFF"/>
              </a:highlight>
              <a:latin typeface="Arial"/>
              <a:ea typeface="Arial"/>
              <a:cs typeface="Arial"/>
              <a:sym typeface="Arial"/>
            </a:endParaRPr>
          </a:p>
        </p:txBody>
      </p:sp>
      <p:sp>
        <p:nvSpPr>
          <p:cNvPr id="193" name="Google Shape;193;g6c50318c40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6c50318c40_0_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9" name="Google Shape;199;g6c50318c40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6c50318c40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6c50318c40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0" name="Google Shape;210;g6c50318c40_0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6c50318c40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6c50318c40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3" name="Google Shape;223;g6c50318c40_0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6c50318c40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6c50318c40_0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5" name="Google Shape;235;g6c50318c40_0_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856c937a24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856c937a24_0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8" name="Google Shape;258;g856c937a24_0_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14.png"/><Relationship Id="rId6" Type="http://schemas.openxmlformats.org/officeDocument/2006/relationships/image" Target="../media/image1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9.png"/><Relationship Id="rId4" Type="http://schemas.openxmlformats.org/officeDocument/2006/relationships/image" Target="../media/image14.png"/><Relationship Id="rId5" Type="http://schemas.openxmlformats.org/officeDocument/2006/relationships/image" Target="../media/image1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2019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0.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3.png"/><Relationship Id="rId4" Type="http://schemas.openxmlformats.org/officeDocument/2006/relationships/image" Target="../media/image37.png"/><Relationship Id="rId5"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4.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6.png"/><Relationship Id="rId4" Type="http://schemas.openxmlformats.org/officeDocument/2006/relationships/image" Target="../media/image44.png"/><Relationship Id="rId5" Type="http://schemas.openxmlformats.org/officeDocument/2006/relationships/image" Target="../media/image4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3.png"/><Relationship Id="rId4" Type="http://schemas.openxmlformats.org/officeDocument/2006/relationships/image" Target="../media/image45.png"/><Relationship Id="rId5" Type="http://schemas.openxmlformats.org/officeDocument/2006/relationships/image" Target="../media/image4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9.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2.png"/><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6.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7.pn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0.png"/><Relationship Id="rId4" Type="http://schemas.openxmlformats.org/officeDocument/2006/relationships/image" Target="../media/image29.png"/><Relationship Id="rId5" Type="http://schemas.openxmlformats.org/officeDocument/2006/relationships/image" Target="../media/image25.png"/><Relationship Id="rId6" Type="http://schemas.openxmlformats.org/officeDocument/2006/relationships/image" Target="../media/image32.png"/><Relationship Id="rId7" Type="http://schemas.openxmlformats.org/officeDocument/2006/relationships/image" Target="../media/image5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latin typeface="Arial"/>
                <a:ea typeface="Arial"/>
                <a:cs typeface="Arial"/>
                <a:sym typeface="Arial"/>
              </a:rPr>
              <a:t>USER TRAINING MANUAL</a:t>
            </a:r>
            <a:endParaRPr>
              <a:latin typeface="Arial"/>
              <a:ea typeface="Arial"/>
              <a:cs typeface="Arial"/>
              <a:sym typeface="Arial"/>
            </a:endParaRPr>
          </a:p>
        </p:txBody>
      </p:sp>
      <p:sp>
        <p:nvSpPr>
          <p:cNvPr id="166" name="Google Shape;166;p19"/>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latin typeface="Arial"/>
                <a:ea typeface="Arial"/>
                <a:cs typeface="Arial"/>
                <a:sym typeface="Arial"/>
              </a:rPr>
              <a:t>Stock Take Feature</a:t>
            </a:r>
            <a:endParaRPr>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PERFORMING STOCK TAKE</a:t>
            </a:r>
            <a:endParaRPr/>
          </a:p>
        </p:txBody>
      </p:sp>
      <p:sp>
        <p:nvSpPr>
          <p:cNvPr id="270" name="Google Shape;270;p2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71" name="Google Shape;271;p28"/>
          <p:cNvSpPr txBox="1"/>
          <p:nvPr/>
        </p:nvSpPr>
        <p:spPr>
          <a:xfrm>
            <a:off x="95825" y="1035400"/>
            <a:ext cx="11960100" cy="52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SemiBold"/>
              <a:ea typeface="Nunito SemiBold"/>
              <a:cs typeface="Nunito SemiBold"/>
              <a:sym typeface="Nunito SemiBold"/>
            </a:endParaRPr>
          </a:p>
          <a:p>
            <a:pPr indent="0" lvl="0" marL="0" rtl="0" algn="l">
              <a:spcBef>
                <a:spcPts val="0"/>
              </a:spcBef>
              <a:spcAft>
                <a:spcPts val="0"/>
              </a:spcAft>
              <a:buNone/>
            </a:pPr>
            <a:r>
              <a:t/>
            </a:r>
            <a:endParaRPr>
              <a:latin typeface="Nunito SemiBold"/>
              <a:ea typeface="Nunito SemiBold"/>
              <a:cs typeface="Nunito SemiBold"/>
              <a:sym typeface="Nunito SemiBold"/>
            </a:endParaRPr>
          </a:p>
        </p:txBody>
      </p:sp>
      <p:pic>
        <p:nvPicPr>
          <p:cNvPr id="272" name="Google Shape;272;p28"/>
          <p:cNvPicPr preferRelativeResize="0"/>
          <p:nvPr/>
        </p:nvPicPr>
        <p:blipFill>
          <a:blip r:embed="rId3">
            <a:alphaModFix/>
          </a:blip>
          <a:stretch>
            <a:fillRect/>
          </a:stretch>
        </p:blipFill>
        <p:spPr>
          <a:xfrm>
            <a:off x="178563" y="1928200"/>
            <a:ext cx="2333625" cy="4124325"/>
          </a:xfrm>
          <a:prstGeom prst="rect">
            <a:avLst/>
          </a:prstGeom>
          <a:noFill/>
          <a:ln>
            <a:noFill/>
          </a:ln>
        </p:spPr>
      </p:pic>
      <p:sp>
        <p:nvSpPr>
          <p:cNvPr id="273" name="Google Shape;273;p28"/>
          <p:cNvSpPr/>
          <p:nvPr/>
        </p:nvSpPr>
        <p:spPr>
          <a:xfrm>
            <a:off x="2147150" y="5668275"/>
            <a:ext cx="634500" cy="957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8"/>
          <p:cNvSpPr txBox="1"/>
          <p:nvPr/>
        </p:nvSpPr>
        <p:spPr>
          <a:xfrm>
            <a:off x="200125" y="1113625"/>
            <a:ext cx="2312100" cy="7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latin typeface="Nunito SemiBold"/>
                <a:ea typeface="Nunito SemiBold"/>
                <a:cs typeface="Nunito SemiBold"/>
                <a:sym typeface="Nunito SemiBold"/>
              </a:rPr>
              <a:t>The user clicks ‘Reached’ once he/she has arrived at the shop</a:t>
            </a:r>
            <a:endParaRPr>
              <a:latin typeface="Nunito SemiBold"/>
              <a:ea typeface="Nunito SemiBold"/>
              <a:cs typeface="Nunito SemiBold"/>
              <a:sym typeface="Nunito SemiBold"/>
            </a:endParaRPr>
          </a:p>
        </p:txBody>
      </p:sp>
      <p:pic>
        <p:nvPicPr>
          <p:cNvPr id="275" name="Google Shape;275;p28"/>
          <p:cNvPicPr preferRelativeResize="0"/>
          <p:nvPr/>
        </p:nvPicPr>
        <p:blipFill>
          <a:blip r:embed="rId4">
            <a:alphaModFix/>
          </a:blip>
          <a:stretch>
            <a:fillRect/>
          </a:stretch>
        </p:blipFill>
        <p:spPr>
          <a:xfrm>
            <a:off x="4029738" y="2225288"/>
            <a:ext cx="2276475" cy="4114800"/>
          </a:xfrm>
          <a:prstGeom prst="rect">
            <a:avLst/>
          </a:prstGeom>
          <a:noFill/>
          <a:ln>
            <a:noFill/>
          </a:ln>
        </p:spPr>
      </p:pic>
      <p:pic>
        <p:nvPicPr>
          <p:cNvPr id="276" name="Google Shape;276;p28"/>
          <p:cNvPicPr preferRelativeResize="0"/>
          <p:nvPr/>
        </p:nvPicPr>
        <p:blipFill>
          <a:blip r:embed="rId5">
            <a:alphaModFix/>
          </a:blip>
          <a:stretch>
            <a:fillRect/>
          </a:stretch>
        </p:blipFill>
        <p:spPr>
          <a:xfrm>
            <a:off x="7524150" y="1803388"/>
            <a:ext cx="2295525" cy="4124325"/>
          </a:xfrm>
          <a:prstGeom prst="rect">
            <a:avLst/>
          </a:prstGeom>
          <a:noFill/>
          <a:ln>
            <a:noFill/>
          </a:ln>
        </p:spPr>
      </p:pic>
      <p:sp>
        <p:nvSpPr>
          <p:cNvPr id="277" name="Google Shape;277;p28"/>
          <p:cNvSpPr txBox="1"/>
          <p:nvPr/>
        </p:nvSpPr>
        <p:spPr>
          <a:xfrm>
            <a:off x="4050963" y="949575"/>
            <a:ext cx="2312100" cy="12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latin typeface="Nunito SemiBold"/>
                <a:ea typeface="Nunito SemiBold"/>
                <a:cs typeface="Nunito SemiBold"/>
                <a:sym typeface="Nunito SemiBold"/>
              </a:rPr>
              <a:t>If the shop’s stock-take box was checked during setting of the trip details, ‘stock take’ task is automatically selected</a:t>
            </a:r>
            <a:endParaRPr>
              <a:latin typeface="Nunito SemiBold"/>
              <a:ea typeface="Nunito SemiBold"/>
              <a:cs typeface="Nunito SemiBold"/>
              <a:sym typeface="Nunito SemiBold"/>
            </a:endParaRPr>
          </a:p>
        </p:txBody>
      </p:sp>
      <p:sp>
        <p:nvSpPr>
          <p:cNvPr id="278" name="Google Shape;278;p28"/>
          <p:cNvSpPr txBox="1"/>
          <p:nvPr/>
        </p:nvSpPr>
        <p:spPr>
          <a:xfrm>
            <a:off x="7515875" y="949575"/>
            <a:ext cx="2312100" cy="12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latin typeface="Nunito SemiBold"/>
                <a:ea typeface="Nunito SemiBold"/>
                <a:cs typeface="Nunito SemiBold"/>
                <a:sym typeface="Nunito SemiBold"/>
              </a:rPr>
              <a:t>Click on ‘Proceed’ to undertake stock activity</a:t>
            </a:r>
            <a:endParaRPr>
              <a:latin typeface="Nunito SemiBold"/>
              <a:ea typeface="Nunito SemiBold"/>
              <a:cs typeface="Nunito SemiBold"/>
              <a:sym typeface="Nunito SemiBold"/>
            </a:endParaRPr>
          </a:p>
        </p:txBody>
      </p:sp>
      <p:sp>
        <p:nvSpPr>
          <p:cNvPr id="279" name="Google Shape;279;p28"/>
          <p:cNvSpPr/>
          <p:nvPr/>
        </p:nvSpPr>
        <p:spPr>
          <a:xfrm>
            <a:off x="5932825" y="4899325"/>
            <a:ext cx="634500" cy="957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8"/>
          <p:cNvSpPr/>
          <p:nvPr/>
        </p:nvSpPr>
        <p:spPr>
          <a:xfrm>
            <a:off x="9483800" y="4234850"/>
            <a:ext cx="634500" cy="957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9"/>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Arial"/>
                <a:ea typeface="Arial"/>
                <a:cs typeface="Arial"/>
                <a:sym typeface="Arial"/>
              </a:rPr>
              <a:t>STOCK TAKE PROCESS</a:t>
            </a:r>
            <a:endParaRPr>
              <a:latin typeface="Arial"/>
              <a:ea typeface="Arial"/>
              <a:cs typeface="Arial"/>
              <a:sym typeface="Arial"/>
            </a:endParaRPr>
          </a:p>
        </p:txBody>
      </p:sp>
      <p:sp>
        <p:nvSpPr>
          <p:cNvPr id="287" name="Google Shape;287;p2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88" name="Google Shape;288;p29"/>
          <p:cNvSpPr txBox="1"/>
          <p:nvPr/>
        </p:nvSpPr>
        <p:spPr>
          <a:xfrm>
            <a:off x="200125" y="1244025"/>
            <a:ext cx="11856000" cy="48936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US" sz="1600"/>
              <a:t>On clicking ‘Proceed’, the app pulls serial number associated with the shop from the ERP. This will be used as primary </a:t>
            </a:r>
            <a:r>
              <a:rPr lang="en-US" sz="1600"/>
              <a:t>reference</a:t>
            </a:r>
            <a:r>
              <a:rPr lang="en-US" sz="1600"/>
              <a:t> point </a:t>
            </a:r>
            <a:r>
              <a:rPr lang="en-US" sz="1600"/>
              <a:t>during</a:t>
            </a:r>
            <a:r>
              <a:rPr lang="en-US" sz="1600"/>
              <a:t> scan to provide the status of the products scanned.</a:t>
            </a:r>
            <a:br>
              <a:rPr lang="en-US" sz="1600"/>
            </a:br>
            <a:r>
              <a:rPr lang="en-US" sz="1600"/>
              <a:t> </a:t>
            </a:r>
            <a:endParaRPr sz="1600"/>
          </a:p>
          <a:p>
            <a:pPr indent="-330200" lvl="0" marL="457200" rtl="0" algn="l">
              <a:spcBef>
                <a:spcPts val="0"/>
              </a:spcBef>
              <a:spcAft>
                <a:spcPts val="0"/>
              </a:spcAft>
              <a:buSzPts val="1600"/>
              <a:buChar char="❖"/>
            </a:pPr>
            <a:r>
              <a:rPr lang="en-US" sz="1600"/>
              <a:t>Only the last two digits will be visible at the start but the numbers will fully populate once scanned. The stock-take activity will bring out 3 different status;</a:t>
            </a:r>
            <a:endParaRPr sz="1600"/>
          </a:p>
          <a:p>
            <a:pPr indent="-330200" lvl="0" marL="914400" rtl="0" algn="l">
              <a:spcBef>
                <a:spcPts val="0"/>
              </a:spcBef>
              <a:spcAft>
                <a:spcPts val="0"/>
              </a:spcAft>
              <a:buSzPts val="1600"/>
              <a:buChar char="❖"/>
            </a:pPr>
            <a:r>
              <a:rPr lang="en-US" sz="1600"/>
              <a:t>Expected- Products which the ERP indicates should be in the shop and are physically in the shop</a:t>
            </a:r>
            <a:endParaRPr sz="1600"/>
          </a:p>
          <a:p>
            <a:pPr indent="-330200" lvl="0" marL="914400" rtl="0" algn="l">
              <a:spcBef>
                <a:spcPts val="0"/>
              </a:spcBef>
              <a:spcAft>
                <a:spcPts val="0"/>
              </a:spcAft>
              <a:buSzPts val="1600"/>
              <a:buChar char="❖"/>
            </a:pPr>
            <a:r>
              <a:rPr lang="en-US" sz="1600"/>
              <a:t>Unexpected - Products which are physically in the shop but ERP indicates should be in another location</a:t>
            </a:r>
            <a:endParaRPr sz="1600"/>
          </a:p>
          <a:p>
            <a:pPr indent="-330200" lvl="0" marL="914400" rtl="0" algn="l">
              <a:spcBef>
                <a:spcPts val="0"/>
              </a:spcBef>
              <a:spcAft>
                <a:spcPts val="0"/>
              </a:spcAft>
              <a:buSzPts val="1600"/>
              <a:buChar char="❖"/>
            </a:pPr>
            <a:r>
              <a:rPr lang="en-US" sz="1600"/>
              <a:t>Missing - Products which ERP indicates should be in the shop but are physically not there.</a:t>
            </a:r>
            <a:endParaRPr sz="1600"/>
          </a:p>
          <a:p>
            <a:pPr indent="0" lvl="0" marL="457200" rtl="0" algn="l">
              <a:spcBef>
                <a:spcPts val="0"/>
              </a:spcBef>
              <a:spcAft>
                <a:spcPts val="0"/>
              </a:spcAft>
              <a:buNone/>
            </a:pPr>
            <a:r>
              <a:t/>
            </a:r>
            <a:endParaRPr sz="1600"/>
          </a:p>
          <a:p>
            <a:pPr indent="0" lvl="0" marL="457200" rtl="0" algn="l">
              <a:spcBef>
                <a:spcPts val="0"/>
              </a:spcBef>
              <a:spcAft>
                <a:spcPts val="0"/>
              </a:spcAft>
              <a:buNone/>
            </a:pPr>
            <a:r>
              <a:t/>
            </a:r>
            <a:endParaRPr sz="1600"/>
          </a:p>
          <a:p>
            <a:pPr indent="0" lvl="0" marL="457200" rtl="0" algn="l">
              <a:spcBef>
                <a:spcPts val="0"/>
              </a:spcBef>
              <a:spcAft>
                <a:spcPts val="0"/>
              </a:spcAft>
              <a:buNone/>
            </a:pPr>
            <a:r>
              <a:t/>
            </a:r>
            <a:endParaRPr sz="1600"/>
          </a:p>
          <a:p>
            <a:pPr indent="0" lvl="0" marL="457200" rtl="0" algn="l">
              <a:spcBef>
                <a:spcPts val="0"/>
              </a:spcBef>
              <a:spcAft>
                <a:spcPts val="0"/>
              </a:spcAft>
              <a:buNone/>
            </a:pPr>
            <a:r>
              <a:t/>
            </a:r>
            <a:endParaRPr sz="1600"/>
          </a:p>
          <a:p>
            <a:pPr indent="0" lvl="0" marL="457200" rtl="0" algn="l">
              <a:spcBef>
                <a:spcPts val="0"/>
              </a:spcBef>
              <a:spcAft>
                <a:spcPts val="0"/>
              </a:spcAft>
              <a:buNone/>
            </a:pPr>
            <a:r>
              <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n-US" sz="1600"/>
              <a:t>When initially pulled from ERP, all serials will have the missing symbol. The symbols will change during scanning to reflect the validation results</a:t>
            </a:r>
            <a:endParaRPr sz="1600"/>
          </a:p>
        </p:txBody>
      </p:sp>
      <p:pic>
        <p:nvPicPr>
          <p:cNvPr id="289" name="Google Shape;289;p29"/>
          <p:cNvPicPr preferRelativeResize="0"/>
          <p:nvPr/>
        </p:nvPicPr>
        <p:blipFill>
          <a:blip r:embed="rId3">
            <a:alphaModFix/>
          </a:blip>
          <a:stretch>
            <a:fillRect/>
          </a:stretch>
        </p:blipFill>
        <p:spPr>
          <a:xfrm>
            <a:off x="2568825" y="3336125"/>
            <a:ext cx="4315500" cy="709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Arial"/>
                <a:ea typeface="Arial"/>
                <a:cs typeface="Arial"/>
                <a:sym typeface="Arial"/>
              </a:rPr>
              <a:t>Symbols</a:t>
            </a:r>
            <a:endParaRPr>
              <a:latin typeface="Arial"/>
              <a:ea typeface="Arial"/>
              <a:cs typeface="Arial"/>
              <a:sym typeface="Arial"/>
            </a:endParaRPr>
          </a:p>
        </p:txBody>
      </p:sp>
      <p:sp>
        <p:nvSpPr>
          <p:cNvPr id="296" name="Google Shape;296;p3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97" name="Google Shape;297;p30"/>
          <p:cNvPicPr preferRelativeResize="0"/>
          <p:nvPr/>
        </p:nvPicPr>
        <p:blipFill>
          <a:blip r:embed="rId3">
            <a:alphaModFix/>
          </a:blip>
          <a:stretch>
            <a:fillRect/>
          </a:stretch>
        </p:blipFill>
        <p:spPr>
          <a:xfrm>
            <a:off x="152400" y="1027751"/>
            <a:ext cx="2827400" cy="4988175"/>
          </a:xfrm>
          <a:prstGeom prst="rect">
            <a:avLst/>
          </a:prstGeom>
          <a:noFill/>
          <a:ln>
            <a:noFill/>
          </a:ln>
        </p:spPr>
      </p:pic>
      <p:sp>
        <p:nvSpPr>
          <p:cNvPr id="298" name="Google Shape;298;p30"/>
          <p:cNvSpPr/>
          <p:nvPr/>
        </p:nvSpPr>
        <p:spPr>
          <a:xfrm>
            <a:off x="2979800" y="2434825"/>
            <a:ext cx="618900" cy="1131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0"/>
          <p:cNvSpPr txBox="1"/>
          <p:nvPr/>
        </p:nvSpPr>
        <p:spPr>
          <a:xfrm>
            <a:off x="3763850" y="1522150"/>
            <a:ext cx="2086200" cy="37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Only last 2 digits are revealed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when serials are initially pulled from ERP, it will have ‘missing’ symbol but will gradually change as you scan the physical products</a:t>
            </a:r>
            <a:endParaRPr/>
          </a:p>
        </p:txBody>
      </p:sp>
      <p:pic>
        <p:nvPicPr>
          <p:cNvPr id="300" name="Google Shape;300;p30"/>
          <p:cNvPicPr preferRelativeResize="0"/>
          <p:nvPr/>
        </p:nvPicPr>
        <p:blipFill>
          <a:blip r:embed="rId4">
            <a:alphaModFix/>
          </a:blip>
          <a:stretch>
            <a:fillRect/>
          </a:stretch>
        </p:blipFill>
        <p:spPr>
          <a:xfrm>
            <a:off x="6177018" y="1071201"/>
            <a:ext cx="2754157" cy="4901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07" name="Google Shape;307;p31"/>
          <p:cNvSpPr txBox="1"/>
          <p:nvPr/>
        </p:nvSpPr>
        <p:spPr>
          <a:xfrm>
            <a:off x="1564775" y="166200"/>
            <a:ext cx="5841000" cy="6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SYMBOL RULES</a:t>
            </a:r>
            <a:endParaRPr>
              <a:latin typeface="Nunito SemiBold"/>
              <a:ea typeface="Nunito SemiBold"/>
              <a:cs typeface="Nunito SemiBold"/>
              <a:sym typeface="Nunito SemiBold"/>
            </a:endParaRPr>
          </a:p>
        </p:txBody>
      </p:sp>
      <p:sp>
        <p:nvSpPr>
          <p:cNvPr id="308" name="Google Shape;308;p31"/>
          <p:cNvSpPr txBox="1"/>
          <p:nvPr/>
        </p:nvSpPr>
        <p:spPr>
          <a:xfrm>
            <a:off x="87125" y="1018025"/>
            <a:ext cx="11934300" cy="53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Overall, upon clicking the serial it will provide a form to take photos and state comments. However for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US"/>
              <a:t>Unexpected serials it will make it mandatory to take photos and provide reasons</a:t>
            </a:r>
            <a:endParaRPr/>
          </a:p>
          <a:p>
            <a:pPr indent="-317500" lvl="0" marL="457200" rtl="0" algn="l">
              <a:spcBef>
                <a:spcPts val="0"/>
              </a:spcBef>
              <a:spcAft>
                <a:spcPts val="0"/>
              </a:spcAft>
              <a:buSzPts val="1400"/>
              <a:buChar char="●"/>
            </a:pPr>
            <a:r>
              <a:rPr lang="en-US"/>
              <a:t>Missing serials it will make it mandatory to provide reason</a:t>
            </a:r>
            <a:endParaRPr/>
          </a:p>
          <a:p>
            <a:pPr indent="0" lvl="0" marL="457200" rtl="0" algn="l">
              <a:spcBef>
                <a:spcPts val="0"/>
              </a:spcBef>
              <a:spcAft>
                <a:spcPts val="0"/>
              </a:spcAft>
              <a:buNone/>
            </a:pPr>
            <a:r>
              <a:t/>
            </a:r>
            <a:endParaRPr/>
          </a:p>
        </p:txBody>
      </p:sp>
      <p:pic>
        <p:nvPicPr>
          <p:cNvPr id="309" name="Google Shape;309;p31"/>
          <p:cNvPicPr preferRelativeResize="0"/>
          <p:nvPr/>
        </p:nvPicPr>
        <p:blipFill>
          <a:blip r:embed="rId3">
            <a:alphaModFix/>
          </a:blip>
          <a:stretch>
            <a:fillRect/>
          </a:stretch>
        </p:blipFill>
        <p:spPr>
          <a:xfrm>
            <a:off x="218938" y="2346463"/>
            <a:ext cx="2314575" cy="1400175"/>
          </a:xfrm>
          <a:prstGeom prst="rect">
            <a:avLst/>
          </a:prstGeom>
          <a:noFill/>
          <a:ln>
            <a:noFill/>
          </a:ln>
        </p:spPr>
      </p:pic>
      <p:pic>
        <p:nvPicPr>
          <p:cNvPr id="310" name="Google Shape;310;p31"/>
          <p:cNvPicPr preferRelativeResize="0"/>
          <p:nvPr/>
        </p:nvPicPr>
        <p:blipFill>
          <a:blip r:embed="rId4">
            <a:alphaModFix/>
          </a:blip>
          <a:stretch>
            <a:fillRect/>
          </a:stretch>
        </p:blipFill>
        <p:spPr>
          <a:xfrm>
            <a:off x="5427850" y="2290427"/>
            <a:ext cx="2644175" cy="1622050"/>
          </a:xfrm>
          <a:prstGeom prst="rect">
            <a:avLst/>
          </a:prstGeom>
          <a:noFill/>
          <a:ln>
            <a:noFill/>
          </a:ln>
        </p:spPr>
      </p:pic>
      <p:cxnSp>
        <p:nvCxnSpPr>
          <p:cNvPr id="311" name="Google Shape;311;p31"/>
          <p:cNvCxnSpPr/>
          <p:nvPr/>
        </p:nvCxnSpPr>
        <p:spPr>
          <a:xfrm flipH="1" rot="10800000">
            <a:off x="2573050" y="3269250"/>
            <a:ext cx="2746800" cy="17400"/>
          </a:xfrm>
          <a:prstGeom prst="straightConnector1">
            <a:avLst/>
          </a:prstGeom>
          <a:noFill/>
          <a:ln cap="flat" cmpd="sng" w="9525">
            <a:solidFill>
              <a:schemeClr val="dk2"/>
            </a:solidFill>
            <a:prstDash val="solid"/>
            <a:round/>
            <a:headEnd len="med" w="med" type="none"/>
            <a:tailEnd len="med" w="med" type="triangle"/>
          </a:ln>
        </p:spPr>
      </p:cxnSp>
      <p:sp>
        <p:nvSpPr>
          <p:cNvPr id="312" name="Google Shape;312;p31"/>
          <p:cNvSpPr txBox="1"/>
          <p:nvPr/>
        </p:nvSpPr>
        <p:spPr>
          <a:xfrm>
            <a:off x="2677350" y="2495675"/>
            <a:ext cx="2581200" cy="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latin typeface="Nunito SemiBold"/>
                <a:ea typeface="Nunito SemiBold"/>
                <a:cs typeface="Nunito SemiBold"/>
                <a:sym typeface="Nunito SemiBold"/>
              </a:rPr>
              <a:t>The app wont allow user to scan next without providing photo and reason</a:t>
            </a:r>
            <a:endParaRPr sz="1100">
              <a:latin typeface="Nunito SemiBold"/>
              <a:ea typeface="Nunito SemiBold"/>
              <a:cs typeface="Nunito SemiBold"/>
              <a:sym typeface="Nunito SemiBold"/>
            </a:endParaRPr>
          </a:p>
        </p:txBody>
      </p:sp>
      <p:pic>
        <p:nvPicPr>
          <p:cNvPr id="313" name="Google Shape;313;p31"/>
          <p:cNvPicPr preferRelativeResize="0"/>
          <p:nvPr/>
        </p:nvPicPr>
        <p:blipFill>
          <a:blip r:embed="rId5">
            <a:alphaModFix/>
          </a:blip>
          <a:stretch>
            <a:fillRect/>
          </a:stretch>
        </p:blipFill>
        <p:spPr>
          <a:xfrm>
            <a:off x="8935938" y="1537325"/>
            <a:ext cx="2352675" cy="4114800"/>
          </a:xfrm>
          <a:prstGeom prst="rect">
            <a:avLst/>
          </a:prstGeom>
          <a:noFill/>
          <a:ln>
            <a:noFill/>
          </a:ln>
        </p:spPr>
      </p:pic>
      <p:sp>
        <p:nvSpPr>
          <p:cNvPr id="314" name="Google Shape;314;p31"/>
          <p:cNvSpPr txBox="1"/>
          <p:nvPr/>
        </p:nvSpPr>
        <p:spPr>
          <a:xfrm>
            <a:off x="361225" y="4760950"/>
            <a:ext cx="5723400" cy="12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latin typeface="Nunito SemiBold"/>
              <a:ea typeface="Nunito SemiBold"/>
              <a:cs typeface="Nunito SemiBold"/>
              <a:sym typeface="Nunito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SETTING INVALID REASON</a:t>
            </a:r>
            <a:endParaRPr/>
          </a:p>
        </p:txBody>
      </p:sp>
      <p:sp>
        <p:nvSpPr>
          <p:cNvPr id="321" name="Google Shape;321;p3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22" name="Google Shape;322;p32"/>
          <p:cNvSpPr txBox="1"/>
          <p:nvPr/>
        </p:nvSpPr>
        <p:spPr>
          <a:xfrm>
            <a:off x="34975" y="1070175"/>
            <a:ext cx="12029700" cy="52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The reason to be selected on the app drop-down will be configured in the ERP. The user need to have ‘Stock take manager’ access right to be able to set or edit these reasons</a:t>
            </a:r>
            <a:endParaRPr/>
          </a:p>
          <a:p>
            <a:pPr indent="0" lvl="0" marL="0" rtl="0" algn="l">
              <a:spcBef>
                <a:spcPts val="0"/>
              </a:spcBef>
              <a:spcAft>
                <a:spcPts val="0"/>
              </a:spcAft>
              <a:buNone/>
            </a:pPr>
            <a:r>
              <a:rPr lang="en-US"/>
              <a:t>Fleet &gt; Configuration &gt; Invalid Serial Reasons</a:t>
            </a:r>
            <a:endParaRPr/>
          </a:p>
        </p:txBody>
      </p:sp>
      <p:pic>
        <p:nvPicPr>
          <p:cNvPr id="323" name="Google Shape;323;p32"/>
          <p:cNvPicPr preferRelativeResize="0"/>
          <p:nvPr/>
        </p:nvPicPr>
        <p:blipFill>
          <a:blip r:embed="rId3">
            <a:alphaModFix/>
          </a:blip>
          <a:stretch>
            <a:fillRect/>
          </a:stretch>
        </p:blipFill>
        <p:spPr>
          <a:xfrm>
            <a:off x="1457775" y="1893500"/>
            <a:ext cx="7677150" cy="4305300"/>
          </a:xfrm>
          <a:prstGeom prst="rect">
            <a:avLst/>
          </a:prstGeom>
          <a:noFill/>
          <a:ln>
            <a:noFill/>
          </a:ln>
        </p:spPr>
      </p:pic>
      <p:sp>
        <p:nvSpPr>
          <p:cNvPr id="324" name="Google Shape;324;p32"/>
          <p:cNvSpPr/>
          <p:nvPr/>
        </p:nvSpPr>
        <p:spPr>
          <a:xfrm>
            <a:off x="8370625" y="5718375"/>
            <a:ext cx="964800" cy="783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331" name="Google Shape;331;p33"/>
          <p:cNvPicPr preferRelativeResize="0"/>
          <p:nvPr/>
        </p:nvPicPr>
        <p:blipFill>
          <a:blip r:embed="rId3">
            <a:alphaModFix/>
          </a:blip>
          <a:stretch>
            <a:fillRect/>
          </a:stretch>
        </p:blipFill>
        <p:spPr>
          <a:xfrm>
            <a:off x="121900" y="2025525"/>
            <a:ext cx="2324100" cy="4143375"/>
          </a:xfrm>
          <a:prstGeom prst="rect">
            <a:avLst/>
          </a:prstGeom>
          <a:noFill/>
          <a:ln>
            <a:noFill/>
          </a:ln>
        </p:spPr>
      </p:pic>
      <p:sp>
        <p:nvSpPr>
          <p:cNvPr id="332" name="Google Shape;332;p33"/>
          <p:cNvSpPr txBox="1"/>
          <p:nvPr/>
        </p:nvSpPr>
        <p:spPr>
          <a:xfrm>
            <a:off x="121900" y="983250"/>
            <a:ext cx="12012300" cy="7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Once the user finishes scanning and providing reason / for missing or unexpected serials, he/she will click ‘Finish’ to access the completion form</a:t>
            </a:r>
            <a:endParaRPr/>
          </a:p>
        </p:txBody>
      </p:sp>
      <p:sp>
        <p:nvSpPr>
          <p:cNvPr id="333" name="Google Shape;333;p33"/>
          <p:cNvSpPr/>
          <p:nvPr/>
        </p:nvSpPr>
        <p:spPr>
          <a:xfrm>
            <a:off x="2333725" y="5929000"/>
            <a:ext cx="669300" cy="870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3"/>
          <p:cNvSpPr txBox="1"/>
          <p:nvPr/>
        </p:nvSpPr>
        <p:spPr>
          <a:xfrm>
            <a:off x="3077200" y="5525625"/>
            <a:ext cx="1216800" cy="7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Nunito SemiBold"/>
                <a:ea typeface="Nunito SemiBold"/>
                <a:cs typeface="Nunito SemiBold"/>
                <a:sym typeface="Nunito SemiBold"/>
              </a:rPr>
              <a:t>Click here to access the completion page</a:t>
            </a:r>
            <a:endParaRPr sz="1000">
              <a:latin typeface="Nunito SemiBold"/>
              <a:ea typeface="Nunito SemiBold"/>
              <a:cs typeface="Nunito SemiBold"/>
              <a:sym typeface="Nunito SemiBold"/>
            </a:endParaRPr>
          </a:p>
        </p:txBody>
      </p:sp>
      <p:sp>
        <p:nvSpPr>
          <p:cNvPr id="335" name="Google Shape;335;p33"/>
          <p:cNvSpPr txBox="1"/>
          <p:nvPr/>
        </p:nvSpPr>
        <p:spPr>
          <a:xfrm>
            <a:off x="6645525" y="1471075"/>
            <a:ext cx="2029200" cy="2006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US" sz="1100"/>
              <a:t>The user will take any additional photo (optional) and request the agent to sign on the screen. If the agent is not available, the designated person’s name present at the shop will be recorded and he/she will sign off the activity. The user will click ‘Submit’ to finish the activity</a:t>
            </a:r>
            <a:endParaRPr sz="1100"/>
          </a:p>
        </p:txBody>
      </p:sp>
      <p:pic>
        <p:nvPicPr>
          <p:cNvPr id="336" name="Google Shape;336;p33"/>
          <p:cNvPicPr preferRelativeResize="0"/>
          <p:nvPr/>
        </p:nvPicPr>
        <p:blipFill>
          <a:blip r:embed="rId4">
            <a:alphaModFix/>
          </a:blip>
          <a:stretch>
            <a:fillRect/>
          </a:stretch>
        </p:blipFill>
        <p:spPr>
          <a:xfrm>
            <a:off x="4220400" y="1509500"/>
            <a:ext cx="2206664" cy="4831049"/>
          </a:xfrm>
          <a:prstGeom prst="rect">
            <a:avLst/>
          </a:prstGeom>
          <a:noFill/>
          <a:ln>
            <a:noFill/>
          </a:ln>
        </p:spPr>
      </p:pic>
      <p:pic>
        <p:nvPicPr>
          <p:cNvPr id="337" name="Google Shape;337;p33"/>
          <p:cNvPicPr preferRelativeResize="0"/>
          <p:nvPr/>
        </p:nvPicPr>
        <p:blipFill rotWithShape="1">
          <a:blip r:embed="rId5">
            <a:alphaModFix/>
          </a:blip>
          <a:srcRect b="-21036" l="11348" r="13049" t="0"/>
          <a:stretch/>
        </p:blipFill>
        <p:spPr>
          <a:xfrm>
            <a:off x="4368175" y="5742475"/>
            <a:ext cx="1890275" cy="723900"/>
          </a:xfrm>
          <a:prstGeom prst="rect">
            <a:avLst/>
          </a:prstGeom>
          <a:noFill/>
          <a:ln>
            <a:noFill/>
          </a:ln>
        </p:spPr>
      </p:pic>
      <p:sp>
        <p:nvSpPr>
          <p:cNvPr id="338" name="Google Shape;338;p33"/>
          <p:cNvSpPr/>
          <p:nvPr/>
        </p:nvSpPr>
        <p:spPr>
          <a:xfrm>
            <a:off x="6258550" y="5989850"/>
            <a:ext cx="1216800" cy="870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3"/>
          <p:cNvSpPr txBox="1"/>
          <p:nvPr/>
        </p:nvSpPr>
        <p:spPr>
          <a:xfrm>
            <a:off x="2230000" y="114975"/>
            <a:ext cx="3350400" cy="5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COMPLETION FORM</a:t>
            </a:r>
            <a:endParaRPr>
              <a:latin typeface="Nunito SemiBold"/>
              <a:ea typeface="Nunito SemiBold"/>
              <a:cs typeface="Nunito SemiBold"/>
              <a:sym typeface="Nunito SemiBold"/>
            </a:endParaRPr>
          </a:p>
        </p:txBody>
      </p:sp>
      <p:sp>
        <p:nvSpPr>
          <p:cNvPr id="340" name="Google Shape;340;p33"/>
          <p:cNvSpPr txBox="1"/>
          <p:nvPr/>
        </p:nvSpPr>
        <p:spPr>
          <a:xfrm>
            <a:off x="7536750" y="5929000"/>
            <a:ext cx="1346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Nunito SemiBold"/>
                <a:ea typeface="Nunito SemiBold"/>
                <a:cs typeface="Nunito SemiBold"/>
                <a:sym typeface="Nunito SemiBold"/>
              </a:rPr>
              <a:t>Click here to submit</a:t>
            </a:r>
            <a:endParaRPr sz="1000">
              <a:latin typeface="Nunito SemiBold"/>
              <a:ea typeface="Nunito SemiBold"/>
              <a:cs typeface="Nunito SemiBold"/>
              <a:sym typeface="Nunito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SCANNING IN OFFLINE MODE</a:t>
            </a:r>
            <a:endParaRPr/>
          </a:p>
        </p:txBody>
      </p:sp>
      <p:sp>
        <p:nvSpPr>
          <p:cNvPr id="347" name="Google Shape;347;p3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48" name="Google Shape;348;p34"/>
          <p:cNvSpPr txBox="1"/>
          <p:nvPr/>
        </p:nvSpPr>
        <p:spPr>
          <a:xfrm>
            <a:off x="147975" y="1096250"/>
            <a:ext cx="11873400" cy="51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If the user reaches shop destination and encounters poor internet reception which does not allow real-time syncing with the ERP, the app will allow the user to scan the items and submit for results.</a:t>
            </a:r>
            <a:endParaRPr/>
          </a:p>
        </p:txBody>
      </p:sp>
      <p:pic>
        <p:nvPicPr>
          <p:cNvPr id="349" name="Google Shape;349;p34"/>
          <p:cNvPicPr preferRelativeResize="0"/>
          <p:nvPr/>
        </p:nvPicPr>
        <p:blipFill>
          <a:blip r:embed="rId3">
            <a:alphaModFix/>
          </a:blip>
          <a:stretch>
            <a:fillRect/>
          </a:stretch>
        </p:blipFill>
        <p:spPr>
          <a:xfrm>
            <a:off x="4030825" y="1715351"/>
            <a:ext cx="2549250" cy="45401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VIEWING OF RESULTS IN THE ERP</a:t>
            </a:r>
            <a:endParaRPr/>
          </a:p>
        </p:txBody>
      </p:sp>
      <p:sp>
        <p:nvSpPr>
          <p:cNvPr id="356" name="Google Shape;356;p3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57" name="Google Shape;357;p35"/>
          <p:cNvSpPr txBox="1"/>
          <p:nvPr/>
        </p:nvSpPr>
        <p:spPr>
          <a:xfrm>
            <a:off x="104525" y="1035400"/>
            <a:ext cx="11968800" cy="52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Once stock take is done, senior </a:t>
            </a:r>
            <a:r>
              <a:rPr lang="en-US"/>
              <a:t>management</a:t>
            </a:r>
            <a:r>
              <a:rPr lang="en-US"/>
              <a:t> will view the report in odoo for informed decision making.</a:t>
            </a:r>
            <a:endParaRPr/>
          </a:p>
          <a:p>
            <a:pPr indent="0" lvl="0" marL="0" rtl="0" algn="l">
              <a:spcBef>
                <a:spcPts val="0"/>
              </a:spcBef>
              <a:spcAft>
                <a:spcPts val="0"/>
              </a:spcAft>
              <a:buNone/>
            </a:pPr>
            <a:r>
              <a:rPr lang="en-US"/>
              <a:t>Fleet &gt; Reporting &gt;Stock take results</a:t>
            </a:r>
            <a:endParaRPr/>
          </a:p>
          <a:p>
            <a:pPr indent="0" lvl="0" marL="0" rtl="0" algn="l">
              <a:spcBef>
                <a:spcPts val="0"/>
              </a:spcBef>
              <a:spcAft>
                <a:spcPts val="0"/>
              </a:spcAft>
              <a:buNone/>
            </a:pPr>
            <a:r>
              <a:t/>
            </a:r>
            <a:endParaRPr/>
          </a:p>
        </p:txBody>
      </p:sp>
      <p:pic>
        <p:nvPicPr>
          <p:cNvPr id="358" name="Google Shape;358;p35"/>
          <p:cNvPicPr preferRelativeResize="0"/>
          <p:nvPr/>
        </p:nvPicPr>
        <p:blipFill rotWithShape="1">
          <a:blip r:embed="rId3">
            <a:alphaModFix/>
          </a:blip>
          <a:srcRect b="16487" l="0" r="0" t="3512"/>
          <a:stretch/>
        </p:blipFill>
        <p:spPr>
          <a:xfrm>
            <a:off x="3491275" y="1417850"/>
            <a:ext cx="4705350" cy="1112575"/>
          </a:xfrm>
          <a:prstGeom prst="rect">
            <a:avLst/>
          </a:prstGeom>
          <a:noFill/>
          <a:ln>
            <a:noFill/>
          </a:ln>
        </p:spPr>
      </p:pic>
      <p:sp>
        <p:nvSpPr>
          <p:cNvPr id="359" name="Google Shape;359;p35"/>
          <p:cNvSpPr/>
          <p:nvPr/>
        </p:nvSpPr>
        <p:spPr>
          <a:xfrm>
            <a:off x="5284950" y="2208825"/>
            <a:ext cx="747600" cy="870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0" name="Google Shape;360;p35"/>
          <p:cNvPicPr preferRelativeResize="0"/>
          <p:nvPr/>
        </p:nvPicPr>
        <p:blipFill>
          <a:blip r:embed="rId4">
            <a:alphaModFix/>
          </a:blip>
          <a:stretch>
            <a:fillRect/>
          </a:stretch>
        </p:blipFill>
        <p:spPr>
          <a:xfrm>
            <a:off x="-7075" y="3173650"/>
            <a:ext cx="12192001" cy="3684350"/>
          </a:xfrm>
          <a:prstGeom prst="rect">
            <a:avLst/>
          </a:prstGeom>
          <a:noFill/>
          <a:ln>
            <a:noFill/>
          </a:ln>
        </p:spPr>
      </p:pic>
      <p:sp>
        <p:nvSpPr>
          <p:cNvPr id="361" name="Google Shape;361;p35"/>
          <p:cNvSpPr txBox="1"/>
          <p:nvPr/>
        </p:nvSpPr>
        <p:spPr>
          <a:xfrm>
            <a:off x="4085450" y="2739050"/>
            <a:ext cx="2990100" cy="35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Stock Take Result Page</a:t>
            </a:r>
            <a:endParaRPr>
              <a:latin typeface="Nunito SemiBold"/>
              <a:ea typeface="Nunito SemiBold"/>
              <a:cs typeface="Nunito SemiBold"/>
              <a:sym typeface="Nunito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68" name="Google Shape;368;p36"/>
          <p:cNvSpPr txBox="1"/>
          <p:nvPr/>
        </p:nvSpPr>
        <p:spPr>
          <a:xfrm>
            <a:off x="87125" y="1148400"/>
            <a:ext cx="11960100" cy="49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The user can apply filter to view results of multiple trips.</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Group by &gt; SD Trip</a:t>
            </a:r>
            <a:endParaRPr>
              <a:latin typeface="Nunito SemiBold"/>
              <a:ea typeface="Nunito SemiBold"/>
              <a:cs typeface="Nunito SemiBold"/>
              <a:sym typeface="Nunito SemiBold"/>
            </a:endParaRPr>
          </a:p>
          <a:p>
            <a:pPr indent="0" lvl="0" marL="0" rtl="0" algn="l">
              <a:spcBef>
                <a:spcPts val="0"/>
              </a:spcBef>
              <a:spcAft>
                <a:spcPts val="0"/>
              </a:spcAft>
              <a:buNone/>
            </a:pPr>
            <a:r>
              <a:t/>
            </a:r>
            <a:endParaRPr>
              <a:latin typeface="Nunito SemiBold"/>
              <a:ea typeface="Nunito SemiBold"/>
              <a:cs typeface="Nunito SemiBold"/>
              <a:sym typeface="Nunito SemiBold"/>
            </a:endParaRPr>
          </a:p>
        </p:txBody>
      </p:sp>
      <p:pic>
        <p:nvPicPr>
          <p:cNvPr id="369" name="Google Shape;369;p36"/>
          <p:cNvPicPr preferRelativeResize="0"/>
          <p:nvPr/>
        </p:nvPicPr>
        <p:blipFill>
          <a:blip r:embed="rId3">
            <a:alphaModFix/>
          </a:blip>
          <a:stretch>
            <a:fillRect/>
          </a:stretch>
        </p:blipFill>
        <p:spPr>
          <a:xfrm>
            <a:off x="5329288" y="952450"/>
            <a:ext cx="2924175" cy="2171700"/>
          </a:xfrm>
          <a:prstGeom prst="rect">
            <a:avLst/>
          </a:prstGeom>
          <a:noFill/>
          <a:ln>
            <a:noFill/>
          </a:ln>
        </p:spPr>
      </p:pic>
      <p:sp>
        <p:nvSpPr>
          <p:cNvPr id="370" name="Google Shape;370;p36"/>
          <p:cNvSpPr/>
          <p:nvPr/>
        </p:nvSpPr>
        <p:spPr>
          <a:xfrm>
            <a:off x="6911800" y="1800300"/>
            <a:ext cx="756300" cy="609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1" name="Google Shape;371;p36"/>
          <p:cNvPicPr preferRelativeResize="0"/>
          <p:nvPr/>
        </p:nvPicPr>
        <p:blipFill>
          <a:blip r:embed="rId4">
            <a:alphaModFix/>
          </a:blip>
          <a:stretch>
            <a:fillRect/>
          </a:stretch>
        </p:blipFill>
        <p:spPr>
          <a:xfrm>
            <a:off x="0" y="3286941"/>
            <a:ext cx="12192001" cy="3571068"/>
          </a:xfrm>
          <a:prstGeom prst="rect">
            <a:avLst/>
          </a:prstGeom>
          <a:noFill/>
          <a:ln>
            <a:noFill/>
          </a:ln>
        </p:spPr>
      </p:pic>
      <p:sp>
        <p:nvSpPr>
          <p:cNvPr id="372" name="Google Shape;372;p36"/>
          <p:cNvSpPr txBox="1"/>
          <p:nvPr/>
        </p:nvSpPr>
        <p:spPr>
          <a:xfrm>
            <a:off x="191425" y="1913300"/>
            <a:ext cx="3207300" cy="101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Click on the trip Id and view the results</a:t>
            </a:r>
            <a:endParaRPr>
              <a:latin typeface="Nunito SemiBold"/>
              <a:ea typeface="Nunito SemiBold"/>
              <a:cs typeface="Nunito SemiBold"/>
              <a:sym typeface="Nunito SemiBo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2600">
                <a:latin typeface="Arial"/>
                <a:ea typeface="Arial"/>
                <a:cs typeface="Arial"/>
                <a:sym typeface="Arial"/>
              </a:rPr>
              <a:t>SCRAPPING OF MISSING PRODUCTS</a:t>
            </a:r>
            <a:endParaRPr sz="2600">
              <a:latin typeface="Arial"/>
              <a:ea typeface="Arial"/>
              <a:cs typeface="Arial"/>
              <a:sym typeface="Arial"/>
            </a:endParaRPr>
          </a:p>
        </p:txBody>
      </p:sp>
      <p:sp>
        <p:nvSpPr>
          <p:cNvPr id="379" name="Google Shape;379;p3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80" name="Google Shape;380;p37"/>
          <p:cNvSpPr txBox="1"/>
          <p:nvPr/>
        </p:nvSpPr>
        <p:spPr>
          <a:xfrm>
            <a:off x="52375" y="1009325"/>
            <a:ext cx="12021000" cy="52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Once investigations are complete and a product is determined to be lost, the warehouse manager will initiate the process of removing it from the ERP so as not to reflect in the active stock count.</a:t>
            </a:r>
            <a:endParaRPr/>
          </a:p>
          <a:p>
            <a:pPr indent="0" lvl="0" marL="0" rtl="0" algn="l">
              <a:spcBef>
                <a:spcPts val="0"/>
              </a:spcBef>
              <a:spcAft>
                <a:spcPts val="0"/>
              </a:spcAft>
              <a:buNone/>
            </a:pPr>
            <a:r>
              <a:rPr lang="en-US"/>
              <a:t>However for this action to be fully effected, it must go through an approval matrix configured, it will need approval from the distribution manager and final approval from the General Manager</a:t>
            </a:r>
            <a:endParaRPr/>
          </a:p>
          <a:p>
            <a:pPr indent="0" lvl="0" marL="0" rtl="0" algn="l">
              <a:spcBef>
                <a:spcPts val="0"/>
              </a:spcBef>
              <a:spcAft>
                <a:spcPts val="0"/>
              </a:spcAft>
              <a:buNone/>
            </a:pPr>
            <a:r>
              <a:t/>
            </a:r>
            <a:endParaRPr/>
          </a:p>
        </p:txBody>
      </p:sp>
      <p:pic>
        <p:nvPicPr>
          <p:cNvPr id="381" name="Google Shape;381;p37"/>
          <p:cNvPicPr preferRelativeResize="0"/>
          <p:nvPr/>
        </p:nvPicPr>
        <p:blipFill>
          <a:blip r:embed="rId3">
            <a:alphaModFix/>
          </a:blip>
          <a:stretch>
            <a:fillRect/>
          </a:stretch>
        </p:blipFill>
        <p:spPr>
          <a:xfrm>
            <a:off x="52375" y="2001813"/>
            <a:ext cx="11201400" cy="3914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0"/>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72" name="Google Shape;172;p20"/>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Introduction</a:t>
            </a:r>
            <a:endParaRPr/>
          </a:p>
        </p:txBody>
      </p:sp>
      <p:sp>
        <p:nvSpPr>
          <p:cNvPr id="173" name="Google Shape;173;p2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174" name="Google Shape;174;p20"/>
          <p:cNvSpPr txBox="1"/>
          <p:nvPr/>
        </p:nvSpPr>
        <p:spPr>
          <a:xfrm>
            <a:off x="373975" y="931100"/>
            <a:ext cx="11551800" cy="55803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US" sz="1600"/>
              <a:t>This feature will enable koko delivery personnel to conduct </a:t>
            </a:r>
            <a:r>
              <a:rPr lang="en-US" sz="1600"/>
              <a:t>stock-take</a:t>
            </a:r>
            <a:r>
              <a:rPr lang="en-US" sz="1600"/>
              <a:t> activities through the mobile/zebra devices and relay the results to the ERP system for easy viewing and decision making</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n-US" sz="1600"/>
              <a:t>This feature gives the dispatch </a:t>
            </a:r>
            <a:r>
              <a:rPr lang="en-US" sz="1600"/>
              <a:t>supervisor flexibility to set mandatory shops which stock take must be taken during delivery trips or by default allows any shop in the trip to have stock taken as long as the user selects the action when prompted.</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Clr>
                <a:schemeClr val="dk1"/>
              </a:buClr>
              <a:buSzPts val="1600"/>
              <a:buChar char="❖"/>
            </a:pPr>
            <a:r>
              <a:rPr lang="en-US" sz="1600">
                <a:solidFill>
                  <a:schemeClr val="dk1"/>
                </a:solidFill>
              </a:rPr>
              <a:t>We have also made changes to the fulfillment logic to enable customers fulfill from any shop regardless of where the product was first delivered</a:t>
            </a:r>
            <a:endParaRPr sz="1600">
              <a:solidFill>
                <a:schemeClr val="dk1"/>
              </a:solidFill>
            </a:endParaRPr>
          </a:p>
          <a:p>
            <a:pPr indent="0" lvl="0" marL="457200" rtl="0" algn="l">
              <a:spcBef>
                <a:spcPts val="0"/>
              </a:spcBef>
              <a:spcAft>
                <a:spcPts val="0"/>
              </a:spcAft>
              <a:buNone/>
            </a:pPr>
            <a:r>
              <a:t/>
            </a:r>
            <a:endParaRPr sz="1600">
              <a:solidFill>
                <a:schemeClr val="dk1"/>
              </a:solidFill>
            </a:endParaRPr>
          </a:p>
          <a:p>
            <a:pPr indent="-330200" lvl="0" marL="457200" rtl="0" algn="l">
              <a:spcBef>
                <a:spcPts val="0"/>
              </a:spcBef>
              <a:spcAft>
                <a:spcPts val="0"/>
              </a:spcAft>
              <a:buSzPts val="1600"/>
              <a:buChar char="❖"/>
            </a:pPr>
            <a:r>
              <a:rPr lang="en-US" sz="1600"/>
              <a:t>Upon reaching the shop and selecting stock-take activity, the app will pull all the serials associated with that shop from the ERP and this data will be used as the reference point to determine the scan result. Stock-take activity will result into 3 outcomes;</a:t>
            </a:r>
            <a:endParaRPr sz="1600"/>
          </a:p>
          <a:p>
            <a:pPr indent="-330200" lvl="0" marL="1085850" rtl="0" algn="l">
              <a:spcBef>
                <a:spcPts val="0"/>
              </a:spcBef>
              <a:spcAft>
                <a:spcPts val="0"/>
              </a:spcAft>
              <a:buSzPts val="1600"/>
              <a:buChar char="❖"/>
            </a:pPr>
            <a:r>
              <a:rPr lang="en-US" sz="1600"/>
              <a:t>Expected- The serials scanned in the shop are the one which should be there</a:t>
            </a:r>
            <a:endParaRPr sz="1600"/>
          </a:p>
          <a:p>
            <a:pPr indent="-330200" lvl="0" marL="1085850" rtl="0" algn="l">
              <a:spcBef>
                <a:spcPts val="0"/>
              </a:spcBef>
              <a:spcAft>
                <a:spcPts val="0"/>
              </a:spcAft>
              <a:buSzPts val="1600"/>
              <a:buChar char="❖"/>
            </a:pPr>
            <a:r>
              <a:rPr lang="en-US" sz="1600"/>
              <a:t>Unexpected- The serials scanned in the shop shouldn't be in that particular shop but in another shop</a:t>
            </a:r>
            <a:endParaRPr sz="1600"/>
          </a:p>
          <a:p>
            <a:pPr indent="-330200" lvl="0" marL="1085850" rtl="0" algn="l">
              <a:spcBef>
                <a:spcPts val="0"/>
              </a:spcBef>
              <a:spcAft>
                <a:spcPts val="0"/>
              </a:spcAft>
              <a:buSzPts val="1600"/>
              <a:buChar char="❖"/>
            </a:pPr>
            <a:r>
              <a:rPr lang="en-US" sz="1600"/>
              <a:t>Missing- There is a serial expected to be at the shop but it’s not there</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n-US" sz="1600"/>
              <a:t>Once this results are transmitted to the ERP, the relevant stakeholders will have access to view and initiate investigations to establish reasons for the missing products. The outcome will determine if we either scrap the item off the inventory catalogue or if missing item is found and taken to a shop for sale.</a:t>
            </a:r>
            <a:endParaRPr sz="1600"/>
          </a:p>
          <a:p>
            <a:pPr indent="0" lvl="0" marL="457200" rtl="0" algn="l">
              <a:spcBef>
                <a:spcPts val="0"/>
              </a:spcBef>
              <a:spcAft>
                <a:spcPts val="0"/>
              </a:spcAft>
              <a:buNone/>
            </a:pPr>
            <a:r>
              <a:t/>
            </a:r>
            <a:endParaRPr sz="12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181" name="Google Shape;181;p21"/>
          <p:cNvSpPr txBox="1"/>
          <p:nvPr/>
        </p:nvSpPr>
        <p:spPr>
          <a:xfrm>
            <a:off x="1903750" y="244425"/>
            <a:ext cx="7414200" cy="5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Setting the trip</a:t>
            </a:r>
            <a:endParaRPr>
              <a:latin typeface="Nunito SemiBold"/>
              <a:ea typeface="Nunito SemiBold"/>
              <a:cs typeface="Nunito SemiBold"/>
              <a:sym typeface="Nunito SemiBold"/>
            </a:endParaRPr>
          </a:p>
        </p:txBody>
      </p:sp>
      <p:sp>
        <p:nvSpPr>
          <p:cNvPr id="182" name="Google Shape;182;p21"/>
          <p:cNvSpPr txBox="1"/>
          <p:nvPr/>
        </p:nvSpPr>
        <p:spPr>
          <a:xfrm>
            <a:off x="165350" y="1035400"/>
            <a:ext cx="11916600" cy="58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The dispatch supervisor will create the delivery trip and choose which shop stock take task is mandatory. </a:t>
            </a:r>
            <a:endParaRPr/>
          </a:p>
          <a:p>
            <a:pPr indent="0" lvl="0" marL="0" rtl="0" algn="l">
              <a:spcBef>
                <a:spcPts val="0"/>
              </a:spcBef>
              <a:spcAft>
                <a:spcPts val="0"/>
              </a:spcAft>
              <a:buNone/>
            </a:pPr>
            <a:r>
              <a:rPr b="1" lang="en-US"/>
              <a:t>Note: </a:t>
            </a:r>
            <a:r>
              <a:rPr lang="en-US"/>
              <a:t>by </a:t>
            </a:r>
            <a:r>
              <a:rPr lang="en-US"/>
              <a:t>default</a:t>
            </a:r>
            <a:r>
              <a:rPr lang="en-US"/>
              <a:t> all shops in the trip will have an option of stock take however the ones whose checkbox are selected must have their stock taken first before any delivery is done.</a:t>
            </a:r>
            <a:endParaRPr/>
          </a:p>
          <a:p>
            <a:pPr indent="0" lvl="0" marL="0" rtl="0" algn="l">
              <a:spcBef>
                <a:spcPts val="0"/>
              </a:spcBef>
              <a:spcAft>
                <a:spcPts val="0"/>
              </a:spcAft>
              <a:buNone/>
            </a:pPr>
            <a:r>
              <a:t/>
            </a:r>
            <a:endParaRPr>
              <a:latin typeface="Nunito SemiBold"/>
              <a:ea typeface="Nunito SemiBold"/>
              <a:cs typeface="Nunito SemiBold"/>
              <a:sym typeface="Nunito SemiBold"/>
            </a:endParaRPr>
          </a:p>
        </p:txBody>
      </p:sp>
      <p:pic>
        <p:nvPicPr>
          <p:cNvPr id="183" name="Google Shape;183;p21"/>
          <p:cNvPicPr preferRelativeResize="0"/>
          <p:nvPr/>
        </p:nvPicPr>
        <p:blipFill rotWithShape="1">
          <a:blip r:embed="rId3">
            <a:alphaModFix/>
          </a:blip>
          <a:srcRect b="0" l="31699" r="49083" t="74886"/>
          <a:stretch/>
        </p:blipFill>
        <p:spPr>
          <a:xfrm>
            <a:off x="217525" y="1982850"/>
            <a:ext cx="1486325" cy="1272551"/>
          </a:xfrm>
          <a:prstGeom prst="rect">
            <a:avLst/>
          </a:prstGeom>
          <a:noFill/>
          <a:ln>
            <a:noFill/>
          </a:ln>
        </p:spPr>
      </p:pic>
      <p:sp>
        <p:nvSpPr>
          <p:cNvPr id="184" name="Google Shape;184;p21"/>
          <p:cNvSpPr/>
          <p:nvPr/>
        </p:nvSpPr>
        <p:spPr>
          <a:xfrm>
            <a:off x="1747300" y="2591275"/>
            <a:ext cx="930000" cy="696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1"/>
          <p:cNvSpPr txBox="1"/>
          <p:nvPr/>
        </p:nvSpPr>
        <p:spPr>
          <a:xfrm>
            <a:off x="1921150" y="1913300"/>
            <a:ext cx="1208100" cy="6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Nunito SemiBold"/>
                <a:ea typeface="Nunito SemiBold"/>
                <a:cs typeface="Nunito SemiBold"/>
                <a:sym typeface="Nunito SemiBold"/>
              </a:rPr>
              <a:t>click on the ‘Fleet’ Module on Odoo home page</a:t>
            </a:r>
            <a:endParaRPr sz="1000">
              <a:latin typeface="Nunito SemiBold"/>
              <a:ea typeface="Nunito SemiBold"/>
              <a:cs typeface="Nunito SemiBold"/>
              <a:sym typeface="Nunito SemiBold"/>
            </a:endParaRPr>
          </a:p>
        </p:txBody>
      </p:sp>
      <p:pic>
        <p:nvPicPr>
          <p:cNvPr id="186" name="Google Shape;186;p21"/>
          <p:cNvPicPr preferRelativeResize="0"/>
          <p:nvPr/>
        </p:nvPicPr>
        <p:blipFill>
          <a:blip r:embed="rId4">
            <a:alphaModFix/>
          </a:blip>
          <a:stretch>
            <a:fillRect/>
          </a:stretch>
        </p:blipFill>
        <p:spPr>
          <a:xfrm>
            <a:off x="3610000" y="2032000"/>
            <a:ext cx="7105475" cy="689650"/>
          </a:xfrm>
          <a:prstGeom prst="rect">
            <a:avLst/>
          </a:prstGeom>
          <a:noFill/>
          <a:ln>
            <a:noFill/>
          </a:ln>
        </p:spPr>
      </p:pic>
      <p:sp>
        <p:nvSpPr>
          <p:cNvPr id="187" name="Google Shape;187;p21"/>
          <p:cNvSpPr/>
          <p:nvPr/>
        </p:nvSpPr>
        <p:spPr>
          <a:xfrm rot="5400000">
            <a:off x="6065550" y="2860650"/>
            <a:ext cx="664200" cy="69900"/>
          </a:xfrm>
          <a:prstGeom prst="leftArrow">
            <a:avLst>
              <a:gd fmla="val 24209"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1"/>
          <p:cNvSpPr txBox="1"/>
          <p:nvPr/>
        </p:nvSpPr>
        <p:spPr>
          <a:xfrm>
            <a:off x="6506500" y="2804500"/>
            <a:ext cx="1208100" cy="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Nunito SemiBold"/>
                <a:ea typeface="Nunito SemiBold"/>
                <a:cs typeface="Nunito SemiBold"/>
                <a:sym typeface="Nunito SemiBold"/>
              </a:rPr>
              <a:t>click here</a:t>
            </a:r>
            <a:endParaRPr sz="1000">
              <a:latin typeface="Nunito SemiBold"/>
              <a:ea typeface="Nunito SemiBold"/>
              <a:cs typeface="Nunito SemiBold"/>
              <a:sym typeface="Nunito SemiBold"/>
            </a:endParaRPr>
          </a:p>
        </p:txBody>
      </p:sp>
      <p:sp>
        <p:nvSpPr>
          <p:cNvPr id="189" name="Google Shape;189;p21"/>
          <p:cNvSpPr txBox="1"/>
          <p:nvPr/>
        </p:nvSpPr>
        <p:spPr>
          <a:xfrm>
            <a:off x="373975" y="4390525"/>
            <a:ext cx="11134500" cy="14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Once the shop details ope, group by ‘state’ to view shops in draft state and select the ones scheduled for delivery</a:t>
            </a:r>
            <a:endParaRPr>
              <a:latin typeface="Nunito SemiBold"/>
              <a:ea typeface="Nunito SemiBold"/>
              <a:cs typeface="Nunito SemiBold"/>
              <a:sym typeface="Nunito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196" name="Google Shape;196;p22"/>
          <p:cNvPicPr preferRelativeResize="0"/>
          <p:nvPr/>
        </p:nvPicPr>
        <p:blipFill>
          <a:blip r:embed="rId3">
            <a:alphaModFix/>
          </a:blip>
          <a:stretch>
            <a:fillRect/>
          </a:stretch>
        </p:blipFill>
        <p:spPr>
          <a:xfrm>
            <a:off x="155500" y="0"/>
            <a:ext cx="11615590" cy="6096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2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02" name="Google Shape;202;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03" name="Google Shape;203;p23"/>
          <p:cNvPicPr preferRelativeResize="0"/>
          <p:nvPr/>
        </p:nvPicPr>
        <p:blipFill>
          <a:blip r:embed="rId4">
            <a:alphaModFix/>
          </a:blip>
          <a:stretch>
            <a:fillRect/>
          </a:stretch>
        </p:blipFill>
        <p:spPr>
          <a:xfrm>
            <a:off x="3175" y="1069975"/>
            <a:ext cx="12192001" cy="5834200"/>
          </a:xfrm>
          <a:prstGeom prst="rect">
            <a:avLst/>
          </a:prstGeom>
          <a:noFill/>
          <a:ln>
            <a:noFill/>
          </a:ln>
        </p:spPr>
      </p:pic>
      <p:sp>
        <p:nvSpPr>
          <p:cNvPr id="204" name="Google Shape;204;p23"/>
          <p:cNvSpPr txBox="1"/>
          <p:nvPr/>
        </p:nvSpPr>
        <p:spPr>
          <a:xfrm>
            <a:off x="2416600" y="174900"/>
            <a:ext cx="6640800" cy="5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TRIP CREATION TRIP</a:t>
            </a:r>
            <a:endParaRPr>
              <a:latin typeface="Nunito SemiBold"/>
              <a:ea typeface="Nunito SemiBold"/>
              <a:cs typeface="Nunito SemiBold"/>
              <a:sym typeface="Nunito SemiBold"/>
            </a:endParaRPr>
          </a:p>
        </p:txBody>
      </p:sp>
      <p:sp>
        <p:nvSpPr>
          <p:cNvPr id="205" name="Google Shape;205;p23"/>
          <p:cNvSpPr/>
          <p:nvPr/>
        </p:nvSpPr>
        <p:spPr>
          <a:xfrm>
            <a:off x="7266725" y="2260975"/>
            <a:ext cx="1060500" cy="783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3"/>
          <p:cNvSpPr txBox="1"/>
          <p:nvPr/>
        </p:nvSpPr>
        <p:spPr>
          <a:xfrm>
            <a:off x="8188100" y="2408750"/>
            <a:ext cx="11910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Nunito SemiBold"/>
                <a:ea typeface="Nunito SemiBold"/>
                <a:cs typeface="Nunito SemiBold"/>
                <a:sym typeface="Nunito SemiBold"/>
              </a:rPr>
              <a:t>Click to create trip</a:t>
            </a:r>
            <a:endParaRPr sz="1000">
              <a:latin typeface="Nunito SemiBold"/>
              <a:ea typeface="Nunito SemiBold"/>
              <a:cs typeface="Nunito SemiBold"/>
              <a:sym typeface="Nunito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13" name="Google Shape;213;p24"/>
          <p:cNvSpPr txBox="1"/>
          <p:nvPr/>
        </p:nvSpPr>
        <p:spPr>
          <a:xfrm>
            <a:off x="573875" y="1191850"/>
            <a:ext cx="100653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Select the date of the trip, vehicle, </a:t>
            </a:r>
            <a:r>
              <a:rPr lang="en-US">
                <a:latin typeface="Nunito SemiBold"/>
                <a:ea typeface="Nunito SemiBold"/>
                <a:cs typeface="Nunito SemiBold"/>
                <a:sym typeface="Nunito SemiBold"/>
              </a:rPr>
              <a:t>supervisor</a:t>
            </a:r>
            <a:r>
              <a:rPr lang="en-US">
                <a:latin typeface="Nunito SemiBold"/>
                <a:ea typeface="Nunito SemiBold"/>
                <a:cs typeface="Nunito SemiBold"/>
                <a:sym typeface="Nunito SemiBold"/>
              </a:rPr>
              <a:t> who will undertake the trip and the tick the </a:t>
            </a:r>
            <a:r>
              <a:rPr lang="en-US">
                <a:latin typeface="Nunito SemiBold"/>
                <a:ea typeface="Nunito SemiBold"/>
                <a:cs typeface="Nunito SemiBold"/>
                <a:sym typeface="Nunito SemiBold"/>
              </a:rPr>
              <a:t>checkbox</a:t>
            </a:r>
            <a:r>
              <a:rPr lang="en-US">
                <a:latin typeface="Nunito SemiBold"/>
                <a:ea typeface="Nunito SemiBold"/>
                <a:cs typeface="Nunito SemiBold"/>
                <a:sym typeface="Nunito SemiBold"/>
              </a:rPr>
              <a:t> if you intend for mandatory stock take to be done on these shop</a:t>
            </a:r>
            <a:endParaRPr>
              <a:latin typeface="Nunito SemiBold"/>
              <a:ea typeface="Nunito SemiBold"/>
              <a:cs typeface="Nunito SemiBold"/>
              <a:sym typeface="Nunito SemiBold"/>
            </a:endParaRPr>
          </a:p>
        </p:txBody>
      </p:sp>
      <p:sp>
        <p:nvSpPr>
          <p:cNvPr id="214" name="Google Shape;214;p24"/>
          <p:cNvSpPr txBox="1"/>
          <p:nvPr/>
        </p:nvSpPr>
        <p:spPr>
          <a:xfrm>
            <a:off x="1134800" y="227625"/>
            <a:ext cx="68535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SETTING TRIP PARAMETERS</a:t>
            </a:r>
            <a:endParaRPr>
              <a:latin typeface="Nunito SemiBold"/>
              <a:ea typeface="Nunito SemiBold"/>
              <a:cs typeface="Nunito SemiBold"/>
              <a:sym typeface="Nunito SemiBold"/>
            </a:endParaRPr>
          </a:p>
        </p:txBody>
      </p:sp>
      <p:pic>
        <p:nvPicPr>
          <p:cNvPr id="215" name="Google Shape;215;p24"/>
          <p:cNvPicPr preferRelativeResize="0"/>
          <p:nvPr/>
        </p:nvPicPr>
        <p:blipFill>
          <a:blip r:embed="rId3">
            <a:alphaModFix/>
          </a:blip>
          <a:stretch>
            <a:fillRect/>
          </a:stretch>
        </p:blipFill>
        <p:spPr>
          <a:xfrm>
            <a:off x="655038" y="2156063"/>
            <a:ext cx="9648825" cy="3324225"/>
          </a:xfrm>
          <a:prstGeom prst="rect">
            <a:avLst/>
          </a:prstGeom>
          <a:noFill/>
          <a:ln>
            <a:noFill/>
          </a:ln>
        </p:spPr>
      </p:pic>
      <p:sp>
        <p:nvSpPr>
          <p:cNvPr id="216" name="Google Shape;216;p24"/>
          <p:cNvSpPr/>
          <p:nvPr/>
        </p:nvSpPr>
        <p:spPr>
          <a:xfrm>
            <a:off x="1677775" y="4929425"/>
            <a:ext cx="1443000" cy="870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4"/>
          <p:cNvSpPr txBox="1"/>
          <p:nvPr/>
        </p:nvSpPr>
        <p:spPr>
          <a:xfrm>
            <a:off x="3198875" y="4633900"/>
            <a:ext cx="1443000" cy="5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latin typeface="Nunito SemiBold"/>
                <a:ea typeface="Nunito SemiBold"/>
                <a:cs typeface="Nunito SemiBold"/>
                <a:sym typeface="Nunito SemiBold"/>
              </a:rPr>
              <a:t>Click here to confirm the settings</a:t>
            </a:r>
            <a:endParaRPr sz="900">
              <a:latin typeface="Nunito SemiBold"/>
              <a:ea typeface="Nunito SemiBold"/>
              <a:cs typeface="Nunito SemiBold"/>
              <a:sym typeface="Nunito SemiBold"/>
            </a:endParaRPr>
          </a:p>
        </p:txBody>
      </p:sp>
      <p:sp>
        <p:nvSpPr>
          <p:cNvPr id="218" name="Google Shape;218;p24"/>
          <p:cNvSpPr/>
          <p:nvPr/>
        </p:nvSpPr>
        <p:spPr>
          <a:xfrm>
            <a:off x="2616500" y="3929850"/>
            <a:ext cx="321600" cy="522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4"/>
          <p:cNvSpPr txBox="1"/>
          <p:nvPr/>
        </p:nvSpPr>
        <p:spPr>
          <a:xfrm>
            <a:off x="3007625" y="3778675"/>
            <a:ext cx="2364300" cy="5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Nunito SemiBold"/>
                <a:ea typeface="Nunito SemiBold"/>
                <a:cs typeface="Nunito SemiBold"/>
                <a:sym typeface="Nunito SemiBold"/>
              </a:rPr>
              <a:t>Check the box to make stock take task in the selected  shops mandatory</a:t>
            </a:r>
            <a:endParaRPr sz="1000">
              <a:latin typeface="Nunito SemiBold"/>
              <a:ea typeface="Nunito SemiBold"/>
              <a:cs typeface="Nunito SemiBold"/>
              <a:sym typeface="Nunit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26" name="Google Shape;226;p25"/>
          <p:cNvPicPr preferRelativeResize="0"/>
          <p:nvPr/>
        </p:nvPicPr>
        <p:blipFill>
          <a:blip r:embed="rId3">
            <a:alphaModFix/>
          </a:blip>
          <a:stretch>
            <a:fillRect/>
          </a:stretch>
        </p:blipFill>
        <p:spPr>
          <a:xfrm>
            <a:off x="0" y="0"/>
            <a:ext cx="9154411" cy="6553200"/>
          </a:xfrm>
          <a:prstGeom prst="rect">
            <a:avLst/>
          </a:prstGeom>
          <a:noFill/>
          <a:ln>
            <a:noFill/>
          </a:ln>
        </p:spPr>
      </p:pic>
      <p:sp>
        <p:nvSpPr>
          <p:cNvPr id="227" name="Google Shape;227;p25"/>
          <p:cNvSpPr txBox="1"/>
          <p:nvPr/>
        </p:nvSpPr>
        <p:spPr>
          <a:xfrm>
            <a:off x="9387600" y="487800"/>
            <a:ext cx="29088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TRIP PAGE DETAILS</a:t>
            </a:r>
            <a:endParaRPr>
              <a:latin typeface="Nunito SemiBold"/>
              <a:ea typeface="Nunito SemiBold"/>
              <a:cs typeface="Nunito SemiBold"/>
              <a:sym typeface="Nunito SemiBold"/>
            </a:endParaRPr>
          </a:p>
        </p:txBody>
      </p:sp>
      <p:sp>
        <p:nvSpPr>
          <p:cNvPr id="228" name="Google Shape;228;p25"/>
          <p:cNvSpPr txBox="1"/>
          <p:nvPr/>
        </p:nvSpPr>
        <p:spPr>
          <a:xfrm>
            <a:off x="9222375" y="1019250"/>
            <a:ext cx="2908800" cy="481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latin typeface="Nunito SemiBold"/>
                <a:ea typeface="Nunito SemiBold"/>
                <a:cs typeface="Nunito SemiBold"/>
                <a:sym typeface="Nunito SemiBold"/>
              </a:rPr>
              <a:t>Once trips details are confirmed, the trip page will populate in ‘Planned’ state. This form is only editable at planned state. One can;</a:t>
            </a:r>
            <a:endParaRPr sz="1300">
              <a:latin typeface="Nunito SemiBold"/>
              <a:ea typeface="Nunito SemiBold"/>
              <a:cs typeface="Nunito SemiBold"/>
              <a:sym typeface="Nunito SemiBold"/>
            </a:endParaRPr>
          </a:p>
          <a:p>
            <a:pPr indent="0" lvl="0" marL="0" rtl="0" algn="l">
              <a:spcBef>
                <a:spcPts val="0"/>
              </a:spcBef>
              <a:spcAft>
                <a:spcPts val="0"/>
              </a:spcAft>
              <a:buNone/>
            </a:pPr>
            <a:r>
              <a:t/>
            </a:r>
            <a:endParaRPr sz="1300">
              <a:latin typeface="Nunito SemiBold"/>
              <a:ea typeface="Nunito SemiBold"/>
              <a:cs typeface="Nunito SemiBold"/>
              <a:sym typeface="Nunito SemiBold"/>
            </a:endParaRPr>
          </a:p>
          <a:p>
            <a:pPr indent="-311150" lvl="0" marL="457200" rtl="0" algn="l">
              <a:spcBef>
                <a:spcPts val="0"/>
              </a:spcBef>
              <a:spcAft>
                <a:spcPts val="0"/>
              </a:spcAft>
              <a:buSzPts val="1300"/>
              <a:buFont typeface="Nunito SemiBold"/>
              <a:buChar char="●"/>
            </a:pPr>
            <a:r>
              <a:rPr lang="en-US" sz="1300">
                <a:latin typeface="Nunito SemiBold"/>
                <a:ea typeface="Nunito SemiBold"/>
                <a:cs typeface="Nunito SemiBold"/>
                <a:sym typeface="Nunito SemiBold"/>
              </a:rPr>
              <a:t>uncheck the checkbox to make the stock take activity optional for a shop</a:t>
            </a:r>
            <a:endParaRPr sz="1300">
              <a:latin typeface="Nunito SemiBold"/>
              <a:ea typeface="Nunito SemiBold"/>
              <a:cs typeface="Nunito SemiBold"/>
              <a:sym typeface="Nunito SemiBold"/>
            </a:endParaRPr>
          </a:p>
          <a:p>
            <a:pPr indent="-311150" lvl="0" marL="457200" rtl="0" algn="l">
              <a:spcBef>
                <a:spcPts val="0"/>
              </a:spcBef>
              <a:spcAft>
                <a:spcPts val="0"/>
              </a:spcAft>
              <a:buSzPts val="1300"/>
              <a:buFont typeface="Nunito SemiBold"/>
              <a:buChar char="●"/>
            </a:pPr>
            <a:r>
              <a:rPr lang="en-US" sz="1300">
                <a:latin typeface="Nunito SemiBold"/>
                <a:ea typeface="Nunito SemiBold"/>
                <a:cs typeface="Nunito SemiBold"/>
                <a:sym typeface="Nunito SemiBold"/>
              </a:rPr>
              <a:t>Tick the checkbox to ensure stock take must be done at that shop</a:t>
            </a:r>
            <a:endParaRPr sz="1300">
              <a:latin typeface="Nunito SemiBold"/>
              <a:ea typeface="Nunito SemiBold"/>
              <a:cs typeface="Nunito SemiBold"/>
              <a:sym typeface="Nunito SemiBold"/>
            </a:endParaRPr>
          </a:p>
          <a:p>
            <a:pPr indent="-311150" lvl="0" marL="457200" rtl="0" algn="l">
              <a:spcBef>
                <a:spcPts val="0"/>
              </a:spcBef>
              <a:spcAft>
                <a:spcPts val="0"/>
              </a:spcAft>
              <a:buSzPts val="1300"/>
              <a:buFont typeface="Nunito SemiBold"/>
              <a:buChar char="●"/>
            </a:pPr>
            <a:r>
              <a:rPr lang="en-US" sz="1300">
                <a:latin typeface="Nunito SemiBold"/>
                <a:ea typeface="Nunito SemiBold"/>
                <a:cs typeface="Nunito SemiBold"/>
                <a:sym typeface="Nunito SemiBold"/>
              </a:rPr>
              <a:t>change number of product  to be delivered</a:t>
            </a:r>
            <a:endParaRPr sz="1300">
              <a:latin typeface="Nunito SemiBold"/>
              <a:ea typeface="Nunito SemiBold"/>
              <a:cs typeface="Nunito SemiBold"/>
              <a:sym typeface="Nunito SemiBold"/>
            </a:endParaRPr>
          </a:p>
          <a:p>
            <a:pPr indent="-311150" lvl="0" marL="457200" rtl="0" algn="l">
              <a:spcBef>
                <a:spcPts val="0"/>
              </a:spcBef>
              <a:spcAft>
                <a:spcPts val="0"/>
              </a:spcAft>
              <a:buSzPts val="1300"/>
              <a:buFont typeface="Nunito SemiBold"/>
              <a:buChar char="●"/>
            </a:pPr>
            <a:r>
              <a:rPr lang="en-US" sz="1300">
                <a:latin typeface="Nunito SemiBold"/>
                <a:ea typeface="Nunito SemiBold"/>
                <a:cs typeface="Nunito SemiBold"/>
                <a:sym typeface="Nunito SemiBold"/>
              </a:rPr>
              <a:t>Change the person ‘supervisor’ to undertake the trip</a:t>
            </a:r>
            <a:endParaRPr sz="1300">
              <a:latin typeface="Nunito SemiBold"/>
              <a:ea typeface="Nunito SemiBold"/>
              <a:cs typeface="Nunito SemiBold"/>
              <a:sym typeface="Nunito SemiBold"/>
            </a:endParaRPr>
          </a:p>
          <a:p>
            <a:pPr indent="-311150" lvl="0" marL="457200" rtl="0" algn="l">
              <a:spcBef>
                <a:spcPts val="0"/>
              </a:spcBef>
              <a:spcAft>
                <a:spcPts val="0"/>
              </a:spcAft>
              <a:buSzPts val="1300"/>
              <a:buFont typeface="Nunito SemiBold"/>
              <a:buChar char="●"/>
            </a:pPr>
            <a:r>
              <a:rPr lang="en-US" sz="1300">
                <a:latin typeface="Nunito SemiBold"/>
                <a:ea typeface="Nunito SemiBold"/>
                <a:cs typeface="Nunito SemiBold"/>
                <a:sym typeface="Nunito SemiBold"/>
              </a:rPr>
              <a:t>Change the trip date and vehicle number</a:t>
            </a:r>
            <a:endParaRPr sz="1300">
              <a:latin typeface="Nunito SemiBold"/>
              <a:ea typeface="Nunito SemiBold"/>
              <a:cs typeface="Nunito SemiBold"/>
              <a:sym typeface="Nunito SemiBold"/>
            </a:endParaRPr>
          </a:p>
        </p:txBody>
      </p:sp>
      <p:sp>
        <p:nvSpPr>
          <p:cNvPr id="229" name="Google Shape;229;p25"/>
          <p:cNvSpPr/>
          <p:nvPr/>
        </p:nvSpPr>
        <p:spPr>
          <a:xfrm>
            <a:off x="7892550" y="4825125"/>
            <a:ext cx="799800" cy="1625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5"/>
          <p:cNvSpPr/>
          <p:nvPr/>
        </p:nvSpPr>
        <p:spPr>
          <a:xfrm>
            <a:off x="8779150" y="5346650"/>
            <a:ext cx="486900" cy="1044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5"/>
          <p:cNvSpPr txBox="1"/>
          <p:nvPr/>
        </p:nvSpPr>
        <p:spPr>
          <a:xfrm>
            <a:off x="9457125" y="4790350"/>
            <a:ext cx="1608000" cy="8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User can check or uncheck the boxes</a:t>
            </a:r>
            <a:endParaRPr>
              <a:latin typeface="Nunito SemiBold"/>
              <a:ea typeface="Nunito SemiBold"/>
              <a:cs typeface="Nunito SemiBold"/>
              <a:sym typeface="Nunit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38" name="Google Shape;238;p26"/>
          <p:cNvSpPr txBox="1"/>
          <p:nvPr/>
        </p:nvSpPr>
        <p:spPr>
          <a:xfrm>
            <a:off x="1582150" y="200975"/>
            <a:ext cx="4841400" cy="60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SemiBold"/>
              <a:ea typeface="Nunito SemiBold"/>
              <a:cs typeface="Nunito SemiBold"/>
              <a:sym typeface="Nunito SemiBold"/>
            </a:endParaRPr>
          </a:p>
        </p:txBody>
      </p:sp>
      <p:sp>
        <p:nvSpPr>
          <p:cNvPr id="239" name="Google Shape;239;p26"/>
          <p:cNvSpPr txBox="1"/>
          <p:nvPr/>
        </p:nvSpPr>
        <p:spPr>
          <a:xfrm>
            <a:off x="1399625" y="218350"/>
            <a:ext cx="5023800" cy="5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LOADING OF PRODUCTS &amp; STARTING THE TRIP</a:t>
            </a:r>
            <a:endParaRPr>
              <a:latin typeface="Nunito SemiBold"/>
              <a:ea typeface="Nunito SemiBold"/>
              <a:cs typeface="Nunito SemiBold"/>
              <a:sym typeface="Nunito SemiBold"/>
            </a:endParaRPr>
          </a:p>
        </p:txBody>
      </p:sp>
      <p:sp>
        <p:nvSpPr>
          <p:cNvPr id="240" name="Google Shape;240;p26"/>
          <p:cNvSpPr txBox="1"/>
          <p:nvPr/>
        </p:nvSpPr>
        <p:spPr>
          <a:xfrm>
            <a:off x="57000" y="1057400"/>
            <a:ext cx="12135000" cy="52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Once the trip details have been confirmed, the delivery personnel will open the loading app, scan the items into the vehicle and start the trip</a:t>
            </a:r>
            <a:endParaRPr>
              <a:latin typeface="Nunito SemiBold"/>
              <a:ea typeface="Nunito SemiBold"/>
              <a:cs typeface="Nunito SemiBold"/>
              <a:sym typeface="Nunito SemiBold"/>
            </a:endParaRPr>
          </a:p>
        </p:txBody>
      </p:sp>
      <p:pic>
        <p:nvPicPr>
          <p:cNvPr id="241" name="Google Shape;241;p26"/>
          <p:cNvPicPr preferRelativeResize="0"/>
          <p:nvPr/>
        </p:nvPicPr>
        <p:blipFill>
          <a:blip r:embed="rId3">
            <a:alphaModFix/>
          </a:blip>
          <a:stretch>
            <a:fillRect/>
          </a:stretch>
        </p:blipFill>
        <p:spPr>
          <a:xfrm>
            <a:off x="44000" y="1531750"/>
            <a:ext cx="2343150" cy="4143375"/>
          </a:xfrm>
          <a:prstGeom prst="rect">
            <a:avLst/>
          </a:prstGeom>
          <a:noFill/>
          <a:ln>
            <a:noFill/>
          </a:ln>
        </p:spPr>
      </p:pic>
      <p:sp>
        <p:nvSpPr>
          <p:cNvPr id="242" name="Google Shape;242;p26"/>
          <p:cNvSpPr/>
          <p:nvPr/>
        </p:nvSpPr>
        <p:spPr>
          <a:xfrm>
            <a:off x="530425" y="3277950"/>
            <a:ext cx="78300" cy="477900"/>
          </a:xfrm>
          <a:prstGeom prst="up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6"/>
          <p:cNvSpPr txBox="1"/>
          <p:nvPr/>
        </p:nvSpPr>
        <p:spPr>
          <a:xfrm>
            <a:off x="400025" y="3921150"/>
            <a:ext cx="11127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latin typeface="Nunito SemiBold"/>
                <a:ea typeface="Nunito SemiBold"/>
                <a:cs typeface="Nunito SemiBold"/>
                <a:sym typeface="Nunito SemiBold"/>
              </a:rPr>
              <a:t>Click here to start loading</a:t>
            </a:r>
            <a:endParaRPr sz="1100">
              <a:latin typeface="Nunito SemiBold"/>
              <a:ea typeface="Nunito SemiBold"/>
              <a:cs typeface="Nunito SemiBold"/>
              <a:sym typeface="Nunito SemiBold"/>
            </a:endParaRPr>
          </a:p>
        </p:txBody>
      </p:sp>
      <p:pic>
        <p:nvPicPr>
          <p:cNvPr id="244" name="Google Shape;244;p26"/>
          <p:cNvPicPr preferRelativeResize="0"/>
          <p:nvPr/>
        </p:nvPicPr>
        <p:blipFill>
          <a:blip r:embed="rId4">
            <a:alphaModFix/>
          </a:blip>
          <a:stretch>
            <a:fillRect/>
          </a:stretch>
        </p:blipFill>
        <p:spPr>
          <a:xfrm>
            <a:off x="2454100" y="1569850"/>
            <a:ext cx="2305050" cy="4067175"/>
          </a:xfrm>
          <a:prstGeom prst="rect">
            <a:avLst/>
          </a:prstGeom>
          <a:noFill/>
          <a:ln>
            <a:noFill/>
          </a:ln>
        </p:spPr>
      </p:pic>
      <p:sp>
        <p:nvSpPr>
          <p:cNvPr id="245" name="Google Shape;245;p26"/>
          <p:cNvSpPr txBox="1"/>
          <p:nvPr/>
        </p:nvSpPr>
        <p:spPr>
          <a:xfrm>
            <a:off x="2520875" y="5645650"/>
            <a:ext cx="2025300" cy="36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latin typeface="Nunito SemiBold"/>
                <a:ea typeface="Nunito SemiBold"/>
                <a:cs typeface="Nunito SemiBold"/>
                <a:sym typeface="Nunito SemiBold"/>
              </a:rPr>
              <a:t>Select a trip assigned to you</a:t>
            </a:r>
            <a:endParaRPr sz="1100">
              <a:latin typeface="Nunito SemiBold"/>
              <a:ea typeface="Nunito SemiBold"/>
              <a:cs typeface="Nunito SemiBold"/>
              <a:sym typeface="Nunito SemiBold"/>
            </a:endParaRPr>
          </a:p>
        </p:txBody>
      </p:sp>
      <p:pic>
        <p:nvPicPr>
          <p:cNvPr id="246" name="Google Shape;246;p26"/>
          <p:cNvPicPr preferRelativeResize="0"/>
          <p:nvPr/>
        </p:nvPicPr>
        <p:blipFill>
          <a:blip r:embed="rId5">
            <a:alphaModFix/>
          </a:blip>
          <a:stretch>
            <a:fillRect/>
          </a:stretch>
        </p:blipFill>
        <p:spPr>
          <a:xfrm>
            <a:off x="4826088" y="1569838"/>
            <a:ext cx="2333625" cy="4114800"/>
          </a:xfrm>
          <a:prstGeom prst="rect">
            <a:avLst/>
          </a:prstGeom>
          <a:noFill/>
          <a:ln>
            <a:noFill/>
          </a:ln>
        </p:spPr>
      </p:pic>
      <p:sp>
        <p:nvSpPr>
          <p:cNvPr id="247" name="Google Shape;247;p26"/>
          <p:cNvSpPr txBox="1"/>
          <p:nvPr/>
        </p:nvSpPr>
        <p:spPr>
          <a:xfrm>
            <a:off x="4835350" y="5577100"/>
            <a:ext cx="2333700" cy="60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latin typeface="Nunito SemiBold"/>
                <a:ea typeface="Nunito SemiBold"/>
                <a:cs typeface="Nunito SemiBold"/>
                <a:sym typeface="Nunito SemiBold"/>
              </a:rPr>
              <a:t>Enter vehicle details,photo and click ‘Start loading’ to load items into the vehicle </a:t>
            </a:r>
            <a:endParaRPr sz="1100">
              <a:latin typeface="Nunito SemiBold"/>
              <a:ea typeface="Nunito SemiBold"/>
              <a:cs typeface="Nunito SemiBold"/>
              <a:sym typeface="Nunito SemiBold"/>
            </a:endParaRPr>
          </a:p>
        </p:txBody>
      </p:sp>
      <p:sp>
        <p:nvSpPr>
          <p:cNvPr id="248" name="Google Shape;248;p26"/>
          <p:cNvSpPr/>
          <p:nvPr/>
        </p:nvSpPr>
        <p:spPr>
          <a:xfrm>
            <a:off x="5832038" y="5099200"/>
            <a:ext cx="78300" cy="477900"/>
          </a:xfrm>
          <a:prstGeom prst="up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9" name="Google Shape;249;p26"/>
          <p:cNvPicPr preferRelativeResize="0"/>
          <p:nvPr/>
        </p:nvPicPr>
        <p:blipFill>
          <a:blip r:embed="rId6">
            <a:alphaModFix/>
          </a:blip>
          <a:stretch>
            <a:fillRect/>
          </a:stretch>
        </p:blipFill>
        <p:spPr>
          <a:xfrm>
            <a:off x="7285288" y="1574600"/>
            <a:ext cx="2333625" cy="4105275"/>
          </a:xfrm>
          <a:prstGeom prst="rect">
            <a:avLst/>
          </a:prstGeom>
          <a:noFill/>
          <a:ln>
            <a:noFill/>
          </a:ln>
        </p:spPr>
      </p:pic>
      <p:sp>
        <p:nvSpPr>
          <p:cNvPr id="250" name="Google Shape;250;p26"/>
          <p:cNvSpPr txBox="1"/>
          <p:nvPr/>
        </p:nvSpPr>
        <p:spPr>
          <a:xfrm>
            <a:off x="7285263" y="5715250"/>
            <a:ext cx="2333700" cy="3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latin typeface="Nunito SemiBold"/>
                <a:ea typeface="Nunito SemiBold"/>
                <a:cs typeface="Nunito SemiBold"/>
                <a:sym typeface="Nunito SemiBold"/>
              </a:rPr>
              <a:t>Confirm loading completion</a:t>
            </a:r>
            <a:endParaRPr sz="1100">
              <a:latin typeface="Nunito SemiBold"/>
              <a:ea typeface="Nunito SemiBold"/>
              <a:cs typeface="Nunito SemiBold"/>
              <a:sym typeface="Nunito SemiBold"/>
            </a:endParaRPr>
          </a:p>
        </p:txBody>
      </p:sp>
      <p:pic>
        <p:nvPicPr>
          <p:cNvPr id="251" name="Google Shape;251;p26"/>
          <p:cNvPicPr preferRelativeResize="0"/>
          <p:nvPr/>
        </p:nvPicPr>
        <p:blipFill>
          <a:blip r:embed="rId7">
            <a:alphaModFix/>
          </a:blip>
          <a:stretch>
            <a:fillRect/>
          </a:stretch>
        </p:blipFill>
        <p:spPr>
          <a:xfrm>
            <a:off x="9689475" y="1569838"/>
            <a:ext cx="2324100" cy="4114800"/>
          </a:xfrm>
          <a:prstGeom prst="rect">
            <a:avLst/>
          </a:prstGeom>
          <a:noFill/>
          <a:ln>
            <a:noFill/>
          </a:ln>
        </p:spPr>
      </p:pic>
      <p:sp>
        <p:nvSpPr>
          <p:cNvPr id="252" name="Google Shape;252;p26"/>
          <p:cNvSpPr txBox="1"/>
          <p:nvPr/>
        </p:nvSpPr>
        <p:spPr>
          <a:xfrm>
            <a:off x="9864288" y="5715250"/>
            <a:ext cx="2333700" cy="3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latin typeface="Nunito SemiBold"/>
                <a:ea typeface="Nunito SemiBold"/>
                <a:cs typeface="Nunito SemiBold"/>
                <a:sym typeface="Nunito SemiBold"/>
              </a:rPr>
              <a:t>Start trip</a:t>
            </a:r>
            <a:endParaRPr sz="1100">
              <a:latin typeface="Nunito SemiBold"/>
              <a:ea typeface="Nunito SemiBold"/>
              <a:cs typeface="Nunito SemiBold"/>
              <a:sym typeface="Nunito SemiBold"/>
            </a:endParaRPr>
          </a:p>
        </p:txBody>
      </p:sp>
      <p:sp>
        <p:nvSpPr>
          <p:cNvPr id="253" name="Google Shape;253;p26"/>
          <p:cNvSpPr/>
          <p:nvPr/>
        </p:nvSpPr>
        <p:spPr>
          <a:xfrm>
            <a:off x="10556438" y="4173800"/>
            <a:ext cx="78300" cy="477900"/>
          </a:xfrm>
          <a:prstGeom prst="up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6"/>
          <p:cNvSpPr/>
          <p:nvPr/>
        </p:nvSpPr>
        <p:spPr>
          <a:xfrm>
            <a:off x="9052723" y="4378350"/>
            <a:ext cx="135000" cy="477900"/>
          </a:xfrm>
          <a:prstGeom prst="up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1400"/>
              <a:t>NAVIGATING TO SHOP</a:t>
            </a:r>
            <a:endParaRPr sz="1400"/>
          </a:p>
        </p:txBody>
      </p:sp>
      <p:sp>
        <p:nvSpPr>
          <p:cNvPr id="261" name="Google Shape;261;p27"/>
          <p:cNvSpPr txBox="1"/>
          <p:nvPr>
            <p:ph idx="1" type="subTitle"/>
          </p:nvPr>
        </p:nvSpPr>
        <p:spPr>
          <a:xfrm>
            <a:off x="458699" y="1003045"/>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700"/>
              <a:t>The delivery personnel will navigate to the shop and perform stock-take activity</a:t>
            </a:r>
            <a:endParaRPr sz="1700"/>
          </a:p>
          <a:p>
            <a:pPr indent="0" lvl="0" marL="0" rtl="0" algn="l">
              <a:spcBef>
                <a:spcPts val="1000"/>
              </a:spcBef>
              <a:spcAft>
                <a:spcPts val="0"/>
              </a:spcAft>
              <a:buNone/>
            </a:pPr>
            <a:r>
              <a:t/>
            </a:r>
            <a:endParaRPr/>
          </a:p>
        </p:txBody>
      </p:sp>
      <p:sp>
        <p:nvSpPr>
          <p:cNvPr id="262" name="Google Shape;262;p2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63" name="Google Shape;263;p27"/>
          <p:cNvPicPr preferRelativeResize="0"/>
          <p:nvPr/>
        </p:nvPicPr>
        <p:blipFill>
          <a:blip r:embed="rId3">
            <a:alphaModFix/>
          </a:blip>
          <a:stretch>
            <a:fillRect/>
          </a:stretch>
        </p:blipFill>
        <p:spPr>
          <a:xfrm>
            <a:off x="3503100" y="1507375"/>
            <a:ext cx="3010800" cy="52569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